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5"/>
  </p:notesMasterIdLst>
  <p:sldIdLst>
    <p:sldId id="279" r:id="rId3"/>
    <p:sldId id="355" r:id="rId4"/>
    <p:sldId id="356" r:id="rId5"/>
    <p:sldId id="357" r:id="rId6"/>
    <p:sldId id="265" r:id="rId7"/>
    <p:sldId id="260" r:id="rId8"/>
    <p:sldId id="266" r:id="rId9"/>
    <p:sldId id="319" r:id="rId10"/>
    <p:sldId id="295" r:id="rId11"/>
    <p:sldId id="275" r:id="rId12"/>
    <p:sldId id="278" r:id="rId13"/>
    <p:sldId id="317" r:id="rId14"/>
    <p:sldId id="287" r:id="rId15"/>
    <p:sldId id="267" r:id="rId16"/>
    <p:sldId id="286" r:id="rId17"/>
    <p:sldId id="257" r:id="rId18"/>
    <p:sldId id="344" r:id="rId19"/>
    <p:sldId id="346" r:id="rId20"/>
    <p:sldId id="272" r:id="rId21"/>
    <p:sldId id="342" r:id="rId22"/>
    <p:sldId id="312" r:id="rId23"/>
    <p:sldId id="328" r:id="rId24"/>
    <p:sldId id="329" r:id="rId25"/>
    <p:sldId id="313" r:id="rId26"/>
    <p:sldId id="310" r:id="rId27"/>
    <p:sldId id="309" r:id="rId28"/>
    <p:sldId id="289" r:id="rId29"/>
    <p:sldId id="271" r:id="rId30"/>
    <p:sldId id="321" r:id="rId31"/>
    <p:sldId id="276" r:id="rId32"/>
    <p:sldId id="311" r:id="rId33"/>
    <p:sldId id="314" r:id="rId34"/>
    <p:sldId id="315" r:id="rId35"/>
    <p:sldId id="274" r:id="rId36"/>
    <p:sldId id="318" r:id="rId37"/>
    <p:sldId id="323" r:id="rId38"/>
    <p:sldId id="320" r:id="rId39"/>
    <p:sldId id="326" r:id="rId40"/>
    <p:sldId id="322" r:id="rId41"/>
    <p:sldId id="324" r:id="rId42"/>
    <p:sldId id="325" r:id="rId43"/>
    <p:sldId id="298" r:id="rId44"/>
    <p:sldId id="280" r:id="rId45"/>
    <p:sldId id="281" r:id="rId46"/>
    <p:sldId id="299" r:id="rId47"/>
    <p:sldId id="300" r:id="rId48"/>
    <p:sldId id="301" r:id="rId49"/>
    <p:sldId id="303" r:id="rId50"/>
    <p:sldId id="304" r:id="rId51"/>
    <p:sldId id="302" r:id="rId52"/>
    <p:sldId id="273" r:id="rId53"/>
    <p:sldId id="305" r:id="rId54"/>
    <p:sldId id="306" r:id="rId55"/>
    <p:sldId id="307" r:id="rId56"/>
    <p:sldId id="308" r:id="rId57"/>
    <p:sldId id="343" r:id="rId58"/>
    <p:sldId id="277" r:id="rId59"/>
    <p:sldId id="347" r:id="rId60"/>
    <p:sldId id="351" r:id="rId61"/>
    <p:sldId id="352" r:id="rId62"/>
    <p:sldId id="354" r:id="rId63"/>
    <p:sldId id="350" r:id="rId64"/>
    <p:sldId id="353" r:id="rId65"/>
    <p:sldId id="348" r:id="rId66"/>
    <p:sldId id="349" r:id="rId67"/>
    <p:sldId id="327" r:id="rId68"/>
    <p:sldId id="337" r:id="rId69"/>
    <p:sldId id="270" r:id="rId70"/>
    <p:sldId id="258" r:id="rId71"/>
    <p:sldId id="330" r:id="rId72"/>
    <p:sldId id="335" r:id="rId73"/>
    <p:sldId id="331" r:id="rId74"/>
    <p:sldId id="336" r:id="rId75"/>
    <p:sldId id="340" r:id="rId76"/>
    <p:sldId id="334" r:id="rId77"/>
    <p:sldId id="339" r:id="rId78"/>
    <p:sldId id="259" r:id="rId79"/>
    <p:sldId id="261" r:id="rId80"/>
    <p:sldId id="262" r:id="rId81"/>
    <p:sldId id="341" r:id="rId82"/>
    <p:sldId id="345" r:id="rId83"/>
    <p:sldId id="358" r:id="rId8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F2E1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764" y="114"/>
      </p:cViewPr>
      <p:guideLst>
        <p:guide orient="horz" pos="2160"/>
        <p:guide pos="2880"/>
      </p:guideLst>
    </p:cSldViewPr>
  </p:slideViewPr>
  <p:notesTextViewPr>
    <p:cViewPr>
      <p:scale>
        <a:sx n="1" d="1"/>
        <a:sy n="1" d="1"/>
      </p:scale>
      <p:origin x="0" y="0"/>
    </p:cViewPr>
  </p:notesTextViewPr>
  <p:sorterViewPr>
    <p:cViewPr>
      <p:scale>
        <a:sx n="60" d="100"/>
        <a:sy n="60" d="100"/>
      </p:scale>
      <p:origin x="0" y="8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F12526-04DF-4D58-9EAB-FF45E5909598}" type="datetimeFigureOut">
              <a:rPr lang="ru-RU" smtClean="0"/>
              <a:t>15.06.2020</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E04B59-EB26-48A9-9BAC-81A4B6F62D96}" type="slidenum">
              <a:rPr lang="ru-RU" smtClean="0"/>
              <a:t>‹#›</a:t>
            </a:fld>
            <a:endParaRPr lang="ru-RU" dirty="0"/>
          </a:p>
        </p:txBody>
      </p:sp>
    </p:spTree>
    <p:extLst>
      <p:ext uri="{BB962C8B-B14F-4D97-AF65-F5344CB8AC3E}">
        <p14:creationId xmlns:p14="http://schemas.microsoft.com/office/powerpoint/2010/main" val="2432444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E870A23-0BFC-4D4C-88E5-68F1509DBF16}" type="datetimeFigureOut">
              <a:rPr lang="ru-RU" smtClean="0"/>
              <a:t>15.06.2020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FD3F6F1-9B21-4642-BAB1-0CCCCB1BA97E}" type="slidenum">
              <a:rPr lang="ru-RU" smtClean="0"/>
              <a:t>‹#›</a:t>
            </a:fld>
            <a:endParaRPr lang="ru-RU" dirty="0"/>
          </a:p>
        </p:txBody>
      </p:sp>
    </p:spTree>
    <p:extLst>
      <p:ext uri="{BB962C8B-B14F-4D97-AF65-F5344CB8AC3E}">
        <p14:creationId xmlns:p14="http://schemas.microsoft.com/office/powerpoint/2010/main" val="11121608"/>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870A23-0BFC-4D4C-88E5-68F1509DBF16}" type="datetimeFigureOut">
              <a:rPr lang="ru-RU" smtClean="0"/>
              <a:t>15.06.2020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FD3F6F1-9B21-4642-BAB1-0CCCCB1BA97E}" type="slidenum">
              <a:rPr lang="ru-RU" smtClean="0"/>
              <a:t>‹#›</a:t>
            </a:fld>
            <a:endParaRPr lang="ru-RU" dirty="0"/>
          </a:p>
        </p:txBody>
      </p:sp>
    </p:spTree>
    <p:extLst>
      <p:ext uri="{BB962C8B-B14F-4D97-AF65-F5344CB8AC3E}">
        <p14:creationId xmlns:p14="http://schemas.microsoft.com/office/powerpoint/2010/main" val="1084875769"/>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870A23-0BFC-4D4C-88E5-68F1509DBF16}" type="datetimeFigureOut">
              <a:rPr lang="ru-RU" smtClean="0"/>
              <a:t>15.06.2020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FD3F6F1-9B21-4642-BAB1-0CCCCB1BA97E}" type="slidenum">
              <a:rPr lang="ru-RU" smtClean="0"/>
              <a:t>‹#›</a:t>
            </a:fld>
            <a:endParaRPr lang="ru-RU" dirty="0"/>
          </a:p>
        </p:txBody>
      </p:sp>
    </p:spTree>
    <p:extLst>
      <p:ext uri="{BB962C8B-B14F-4D97-AF65-F5344CB8AC3E}">
        <p14:creationId xmlns:p14="http://schemas.microsoft.com/office/powerpoint/2010/main" val="3162544131"/>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E067F63-0013-4DD1-8DF5-1EF341DE2EEE}" type="datetimeFigureOut">
              <a:rPr lang="ru-RU" smtClean="0">
                <a:solidFill>
                  <a:prstClr val="black">
                    <a:tint val="75000"/>
                  </a:prstClr>
                </a:solidFill>
              </a:rPr>
              <a:pPr/>
              <a:t>15.06.2020</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ADEE5383-25FA-42B5-9381-B68F67ECF9A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149059801"/>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067F63-0013-4DD1-8DF5-1EF341DE2EEE}" type="datetimeFigureOut">
              <a:rPr lang="ru-RU" smtClean="0">
                <a:solidFill>
                  <a:prstClr val="black">
                    <a:tint val="75000"/>
                  </a:prstClr>
                </a:solidFill>
              </a:rPr>
              <a:pPr/>
              <a:t>15.06.2020</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ADEE5383-25FA-42B5-9381-B68F67ECF9A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296331871"/>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E067F63-0013-4DD1-8DF5-1EF341DE2EEE}" type="datetimeFigureOut">
              <a:rPr lang="ru-RU" smtClean="0">
                <a:solidFill>
                  <a:prstClr val="black">
                    <a:tint val="75000"/>
                  </a:prstClr>
                </a:solidFill>
              </a:rPr>
              <a:pPr/>
              <a:t>15.06.2020</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ADEE5383-25FA-42B5-9381-B68F67ECF9A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53909161"/>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E067F63-0013-4DD1-8DF5-1EF341DE2EEE}" type="datetimeFigureOut">
              <a:rPr lang="ru-RU" smtClean="0">
                <a:solidFill>
                  <a:prstClr val="black">
                    <a:tint val="75000"/>
                  </a:prstClr>
                </a:solidFill>
              </a:rPr>
              <a:pPr/>
              <a:t>15.06.2020</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ADEE5383-25FA-42B5-9381-B68F67ECF9A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993387813"/>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E067F63-0013-4DD1-8DF5-1EF341DE2EEE}" type="datetimeFigureOut">
              <a:rPr lang="ru-RU" smtClean="0">
                <a:solidFill>
                  <a:prstClr val="black">
                    <a:tint val="75000"/>
                  </a:prstClr>
                </a:solidFill>
              </a:rPr>
              <a:pPr/>
              <a:t>15.06.2020</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ADEE5383-25FA-42B5-9381-B68F67ECF9A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194507250"/>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E067F63-0013-4DD1-8DF5-1EF341DE2EEE}" type="datetimeFigureOut">
              <a:rPr lang="ru-RU" smtClean="0">
                <a:solidFill>
                  <a:prstClr val="black">
                    <a:tint val="75000"/>
                  </a:prstClr>
                </a:solidFill>
              </a:rPr>
              <a:pPr/>
              <a:t>15.06.2020</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ADEE5383-25FA-42B5-9381-B68F67ECF9A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661480336"/>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E067F63-0013-4DD1-8DF5-1EF341DE2EEE}" type="datetimeFigureOut">
              <a:rPr lang="ru-RU" smtClean="0">
                <a:solidFill>
                  <a:prstClr val="black">
                    <a:tint val="75000"/>
                  </a:prstClr>
                </a:solidFill>
              </a:rPr>
              <a:pPr/>
              <a:t>15.06.2020</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ADEE5383-25FA-42B5-9381-B68F67ECF9A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04255011"/>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E067F63-0013-4DD1-8DF5-1EF341DE2EEE}" type="datetimeFigureOut">
              <a:rPr lang="ru-RU" smtClean="0">
                <a:solidFill>
                  <a:prstClr val="black">
                    <a:tint val="75000"/>
                  </a:prstClr>
                </a:solidFill>
              </a:rPr>
              <a:pPr/>
              <a:t>15.06.2020</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ADEE5383-25FA-42B5-9381-B68F67ECF9A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142458625"/>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870A23-0BFC-4D4C-88E5-68F1509DBF16}" type="datetimeFigureOut">
              <a:rPr lang="ru-RU" smtClean="0"/>
              <a:t>15.06.2020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FD3F6F1-9B21-4642-BAB1-0CCCCB1BA97E}" type="slidenum">
              <a:rPr lang="ru-RU" smtClean="0"/>
              <a:t>‹#›</a:t>
            </a:fld>
            <a:endParaRPr lang="ru-RU" dirty="0"/>
          </a:p>
        </p:txBody>
      </p:sp>
    </p:spTree>
    <p:extLst>
      <p:ext uri="{BB962C8B-B14F-4D97-AF65-F5344CB8AC3E}">
        <p14:creationId xmlns:p14="http://schemas.microsoft.com/office/powerpoint/2010/main" val="2856349640"/>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E067F63-0013-4DD1-8DF5-1EF341DE2EEE}" type="datetimeFigureOut">
              <a:rPr lang="ru-RU" smtClean="0">
                <a:solidFill>
                  <a:prstClr val="black">
                    <a:tint val="75000"/>
                  </a:prstClr>
                </a:solidFill>
              </a:rPr>
              <a:pPr/>
              <a:t>15.06.2020</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ADEE5383-25FA-42B5-9381-B68F67ECF9A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608268032"/>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067F63-0013-4DD1-8DF5-1EF341DE2EEE}" type="datetimeFigureOut">
              <a:rPr lang="ru-RU" smtClean="0">
                <a:solidFill>
                  <a:prstClr val="black">
                    <a:tint val="75000"/>
                  </a:prstClr>
                </a:solidFill>
              </a:rPr>
              <a:pPr/>
              <a:t>15.06.2020</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ADEE5383-25FA-42B5-9381-B68F67ECF9A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927835989"/>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067F63-0013-4DD1-8DF5-1EF341DE2EEE}" type="datetimeFigureOut">
              <a:rPr lang="ru-RU" smtClean="0">
                <a:solidFill>
                  <a:prstClr val="black">
                    <a:tint val="75000"/>
                  </a:prstClr>
                </a:solidFill>
              </a:rPr>
              <a:pPr/>
              <a:t>15.06.2020</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ADEE5383-25FA-42B5-9381-B68F67ECF9A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55796823"/>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E870A23-0BFC-4D4C-88E5-68F1509DBF16}" type="datetimeFigureOut">
              <a:rPr lang="ru-RU" smtClean="0"/>
              <a:t>15.06.2020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FD3F6F1-9B21-4642-BAB1-0CCCCB1BA97E}" type="slidenum">
              <a:rPr lang="ru-RU" smtClean="0"/>
              <a:t>‹#›</a:t>
            </a:fld>
            <a:endParaRPr lang="ru-RU" dirty="0"/>
          </a:p>
        </p:txBody>
      </p:sp>
    </p:spTree>
    <p:extLst>
      <p:ext uri="{BB962C8B-B14F-4D97-AF65-F5344CB8AC3E}">
        <p14:creationId xmlns:p14="http://schemas.microsoft.com/office/powerpoint/2010/main" val="2923884837"/>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E870A23-0BFC-4D4C-88E5-68F1509DBF16}" type="datetimeFigureOut">
              <a:rPr lang="ru-RU" smtClean="0"/>
              <a:t>15.06.2020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FD3F6F1-9B21-4642-BAB1-0CCCCB1BA97E}" type="slidenum">
              <a:rPr lang="ru-RU" smtClean="0"/>
              <a:t>‹#›</a:t>
            </a:fld>
            <a:endParaRPr lang="ru-RU" dirty="0"/>
          </a:p>
        </p:txBody>
      </p:sp>
    </p:spTree>
    <p:extLst>
      <p:ext uri="{BB962C8B-B14F-4D97-AF65-F5344CB8AC3E}">
        <p14:creationId xmlns:p14="http://schemas.microsoft.com/office/powerpoint/2010/main" val="1963254891"/>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E870A23-0BFC-4D4C-88E5-68F1509DBF16}" type="datetimeFigureOut">
              <a:rPr lang="ru-RU" smtClean="0"/>
              <a:t>15.06.2020</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EFD3F6F1-9B21-4642-BAB1-0CCCCB1BA97E}" type="slidenum">
              <a:rPr lang="ru-RU" smtClean="0"/>
              <a:t>‹#›</a:t>
            </a:fld>
            <a:endParaRPr lang="ru-RU" dirty="0"/>
          </a:p>
        </p:txBody>
      </p:sp>
    </p:spTree>
    <p:extLst>
      <p:ext uri="{BB962C8B-B14F-4D97-AF65-F5344CB8AC3E}">
        <p14:creationId xmlns:p14="http://schemas.microsoft.com/office/powerpoint/2010/main" val="2585700045"/>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E870A23-0BFC-4D4C-88E5-68F1509DBF16}" type="datetimeFigureOut">
              <a:rPr lang="ru-RU" smtClean="0"/>
              <a:t>15.06.2020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EFD3F6F1-9B21-4642-BAB1-0CCCCB1BA97E}" type="slidenum">
              <a:rPr lang="ru-RU" smtClean="0"/>
              <a:t>‹#›</a:t>
            </a:fld>
            <a:endParaRPr lang="ru-RU" dirty="0"/>
          </a:p>
        </p:txBody>
      </p:sp>
    </p:spTree>
    <p:extLst>
      <p:ext uri="{BB962C8B-B14F-4D97-AF65-F5344CB8AC3E}">
        <p14:creationId xmlns:p14="http://schemas.microsoft.com/office/powerpoint/2010/main" val="3282460663"/>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E870A23-0BFC-4D4C-88E5-68F1509DBF16}" type="datetimeFigureOut">
              <a:rPr lang="ru-RU" smtClean="0"/>
              <a:t>15.06.2020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EFD3F6F1-9B21-4642-BAB1-0CCCCB1BA97E}" type="slidenum">
              <a:rPr lang="ru-RU" smtClean="0"/>
              <a:t>‹#›</a:t>
            </a:fld>
            <a:endParaRPr lang="ru-RU" dirty="0"/>
          </a:p>
        </p:txBody>
      </p:sp>
    </p:spTree>
    <p:extLst>
      <p:ext uri="{BB962C8B-B14F-4D97-AF65-F5344CB8AC3E}">
        <p14:creationId xmlns:p14="http://schemas.microsoft.com/office/powerpoint/2010/main" val="1366605673"/>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E870A23-0BFC-4D4C-88E5-68F1509DBF16}" type="datetimeFigureOut">
              <a:rPr lang="ru-RU" smtClean="0"/>
              <a:t>15.06.2020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FD3F6F1-9B21-4642-BAB1-0CCCCB1BA97E}" type="slidenum">
              <a:rPr lang="ru-RU" smtClean="0"/>
              <a:t>‹#›</a:t>
            </a:fld>
            <a:endParaRPr lang="ru-RU" dirty="0"/>
          </a:p>
        </p:txBody>
      </p:sp>
    </p:spTree>
    <p:extLst>
      <p:ext uri="{BB962C8B-B14F-4D97-AF65-F5344CB8AC3E}">
        <p14:creationId xmlns:p14="http://schemas.microsoft.com/office/powerpoint/2010/main" val="1683261095"/>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E870A23-0BFC-4D4C-88E5-68F1509DBF16}" type="datetimeFigureOut">
              <a:rPr lang="ru-RU" smtClean="0"/>
              <a:t>15.06.2020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FD3F6F1-9B21-4642-BAB1-0CCCCB1BA97E}" type="slidenum">
              <a:rPr lang="ru-RU" smtClean="0"/>
              <a:t>‹#›</a:t>
            </a:fld>
            <a:endParaRPr lang="ru-RU" dirty="0"/>
          </a:p>
        </p:txBody>
      </p:sp>
    </p:spTree>
    <p:extLst>
      <p:ext uri="{BB962C8B-B14F-4D97-AF65-F5344CB8AC3E}">
        <p14:creationId xmlns:p14="http://schemas.microsoft.com/office/powerpoint/2010/main" val="114271915"/>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E19E"/>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870A23-0BFC-4D4C-88E5-68F1509DBF16}" type="datetimeFigureOut">
              <a:rPr lang="ru-RU" smtClean="0"/>
              <a:t>15.06.2020</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3F6F1-9B21-4642-BAB1-0CCCCB1BA97E}" type="slidenum">
              <a:rPr lang="ru-RU" smtClean="0"/>
              <a:t>‹#›</a:t>
            </a:fld>
            <a:endParaRPr lang="ru-RU" dirty="0"/>
          </a:p>
        </p:txBody>
      </p:sp>
    </p:spTree>
    <p:extLst>
      <p:ext uri="{BB962C8B-B14F-4D97-AF65-F5344CB8AC3E}">
        <p14:creationId xmlns:p14="http://schemas.microsoft.com/office/powerpoint/2010/main" val="2734222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E19E"/>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067F63-0013-4DD1-8DF5-1EF341DE2EEE}" type="datetimeFigureOut">
              <a:rPr lang="ru-RU" smtClean="0">
                <a:solidFill>
                  <a:prstClr val="black">
                    <a:tint val="75000"/>
                  </a:prstClr>
                </a:solidFill>
              </a:rPr>
              <a:pPr/>
              <a:t>15.06.2020</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EE5383-25FA-42B5-9381-B68F67ECF9A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6616646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2.jpe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search.rsl.ru/ru/record/01001117534" TargetMode="External"/><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36712" y="0"/>
            <a:ext cx="10980712" cy="6857999"/>
          </a:xfrm>
          <a:prstGeom prst="rect">
            <a:avLst/>
          </a:prstGeom>
        </p:spPr>
      </p:pic>
      <p:sp>
        <p:nvSpPr>
          <p:cNvPr id="2" name="TextBox 1"/>
          <p:cNvSpPr txBox="1"/>
          <p:nvPr/>
        </p:nvSpPr>
        <p:spPr>
          <a:xfrm>
            <a:off x="323528" y="1641574"/>
            <a:ext cx="8401659" cy="1015663"/>
          </a:xfrm>
          <a:prstGeom prst="rect">
            <a:avLst/>
          </a:prstGeom>
          <a:noFill/>
        </p:spPr>
        <p:txBody>
          <a:bodyPr wrap="none" rtlCol="0">
            <a:spAutoFit/>
          </a:bodyPr>
          <a:lstStyle/>
          <a:p>
            <a:r>
              <a:rPr lang="ru-RU" sz="6000" b="1" dirty="0" smtClean="0">
                <a:solidFill>
                  <a:srgbClr val="002060"/>
                </a:solidFill>
                <a:latin typeface="Arial Narrow" panose="020B0606020202030204" pitchFamily="34" charset="0"/>
                <a:cs typeface="Arial" panose="020B0604020202020204" pitchFamily="34" charset="0"/>
              </a:rPr>
              <a:t>Здоровым быть здорово!</a:t>
            </a:r>
            <a:endParaRPr lang="ru-RU" sz="6000" b="1" dirty="0">
              <a:solidFill>
                <a:srgbClr val="002060"/>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481035134"/>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36712" y="0"/>
            <a:ext cx="10980712" cy="6857999"/>
          </a:xfrm>
          <a:prstGeom prst="rect">
            <a:avLst/>
          </a:prstGeom>
        </p:spPr>
      </p:pic>
      <p:pic>
        <p:nvPicPr>
          <p:cNvPr id="5123" name="Picture 3" descr="C:\Users\Админ\Pictures\к6.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5536" y="661673"/>
            <a:ext cx="2952328" cy="467617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500086" y="655528"/>
            <a:ext cx="5490606" cy="1077218"/>
          </a:xfrm>
          <a:prstGeom prst="rect">
            <a:avLst/>
          </a:prstGeom>
        </p:spPr>
        <p:txBody>
          <a:bodyPr wrap="none">
            <a:spAutoFit/>
          </a:bodyPr>
          <a:lstStyle/>
          <a:p>
            <a:r>
              <a:rPr lang="ru-RU" sz="1600" b="1" dirty="0" smtClean="0">
                <a:latin typeface="Arial Narrow" panose="020B0606020202030204" pitchFamily="34" charset="0"/>
              </a:rPr>
              <a:t>Андреев, Ю. Три </a:t>
            </a:r>
            <a:r>
              <a:rPr lang="ru-RU" sz="1600" b="1" dirty="0">
                <a:latin typeface="Arial Narrow" panose="020B0606020202030204" pitchFamily="34" charset="0"/>
              </a:rPr>
              <a:t>кита </a:t>
            </a:r>
            <a:r>
              <a:rPr lang="ru-RU" sz="1600" b="1" dirty="0" smtClean="0">
                <a:latin typeface="Arial Narrow" panose="020B0606020202030204" pitchFamily="34" charset="0"/>
              </a:rPr>
              <a:t>здоровья / Ю. Андреев. – Екатеринбург : </a:t>
            </a:r>
          </a:p>
          <a:p>
            <a:r>
              <a:rPr lang="ru-RU" sz="1600" dirty="0" smtClean="0">
                <a:solidFill>
                  <a:prstClr val="black"/>
                </a:solidFill>
                <a:latin typeface="Arial Narrow" panose="020B0606020202030204" pitchFamily="34" charset="0"/>
              </a:rPr>
              <a:t>Средне-Уральское </a:t>
            </a:r>
            <a:r>
              <a:rPr lang="ru-RU" sz="1600" dirty="0">
                <a:solidFill>
                  <a:prstClr val="black"/>
                </a:solidFill>
                <a:latin typeface="Arial Narrow" panose="020B0606020202030204" pitchFamily="34" charset="0"/>
              </a:rPr>
              <a:t>книжное </a:t>
            </a:r>
            <a:r>
              <a:rPr lang="ru-RU" sz="1600" dirty="0" smtClean="0">
                <a:solidFill>
                  <a:prstClr val="black"/>
                </a:solidFill>
                <a:latin typeface="Arial Narrow" panose="020B0606020202030204" pitchFamily="34" charset="0"/>
              </a:rPr>
              <a:t>издательство, 1993.</a:t>
            </a:r>
            <a:endParaRPr lang="en-US" sz="1600" dirty="0">
              <a:solidFill>
                <a:prstClr val="black"/>
              </a:solidFill>
              <a:latin typeface="Arial Narrow" panose="020B0606020202030204" pitchFamily="34" charset="0"/>
            </a:endParaRPr>
          </a:p>
          <a:p>
            <a:pPr lvl="0"/>
            <a:endParaRPr lang="ru-RU" sz="1600" dirty="0">
              <a:solidFill>
                <a:prstClr val="black"/>
              </a:solidFill>
              <a:latin typeface="Arial Narrow" panose="020B0606020202030204" pitchFamily="34" charset="0"/>
            </a:endParaRPr>
          </a:p>
          <a:p>
            <a:endParaRPr lang="ru-RU" sz="1600" b="1" dirty="0">
              <a:latin typeface="Arial Narrow" panose="020B0606020202030204" pitchFamily="34" charset="0"/>
            </a:endParaRPr>
          </a:p>
        </p:txBody>
      </p:sp>
      <p:sp>
        <p:nvSpPr>
          <p:cNvPr id="3" name="Прямоугольник 2"/>
          <p:cNvSpPr/>
          <p:nvPr/>
        </p:nvSpPr>
        <p:spPr>
          <a:xfrm>
            <a:off x="4067944" y="2132856"/>
            <a:ext cx="4572000" cy="2308324"/>
          </a:xfrm>
          <a:prstGeom prst="rect">
            <a:avLst/>
          </a:prstGeom>
        </p:spPr>
        <p:txBody>
          <a:bodyPr>
            <a:spAutoFit/>
          </a:bodyPr>
          <a:lstStyle/>
          <a:p>
            <a:r>
              <a:rPr lang="ru-RU" dirty="0">
                <a:latin typeface="Arial Narrow" panose="020B0606020202030204" pitchFamily="34" charset="0"/>
              </a:rPr>
              <a:t>В книге рассказывается о трех «китах», на которых стоит наше здоровье. В ней в доступной форме раскрываются «тайны» здорового образа жизни, в системном виде излагаются базирующиеся на личном опыте автора принципы исцеления от многих физических и духовных </a:t>
            </a:r>
            <a:r>
              <a:rPr lang="ru-RU" dirty="0" smtClean="0">
                <a:latin typeface="Arial Narrow" panose="020B0606020202030204" pitchFamily="34" charset="0"/>
              </a:rPr>
              <a:t>недугов. Книга переиздавалась несколько раз.</a:t>
            </a:r>
            <a:endParaRPr lang="ru-RU" dirty="0">
              <a:latin typeface="Arial Narrow" panose="020B0606020202030204" pitchFamily="34" charset="0"/>
            </a:endParaRPr>
          </a:p>
        </p:txBody>
      </p:sp>
    </p:spTree>
    <p:extLst>
      <p:ext uri="{BB962C8B-B14F-4D97-AF65-F5344CB8AC3E}">
        <p14:creationId xmlns:p14="http://schemas.microsoft.com/office/powerpoint/2010/main" val="3746292717"/>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36712" y="0"/>
            <a:ext cx="10980712" cy="6857999"/>
          </a:xfrm>
          <a:prstGeom prst="rect">
            <a:avLst/>
          </a:prstGeom>
        </p:spPr>
      </p:pic>
      <p:pic>
        <p:nvPicPr>
          <p:cNvPr id="1026" name="Picture 2" descr="C:\Users\Админ\Pictures\к2.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107504" y="343840"/>
            <a:ext cx="2919735" cy="464916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131840" y="378784"/>
            <a:ext cx="6012160" cy="7266605"/>
          </a:xfrm>
          <a:prstGeom prst="rect">
            <a:avLst/>
          </a:prstGeom>
        </p:spPr>
        <p:txBody>
          <a:bodyPr wrap="square">
            <a:spAutoFit/>
          </a:bodyPr>
          <a:lstStyle/>
          <a:p>
            <a:pPr>
              <a:lnSpc>
                <a:spcPct val="115000"/>
              </a:lnSpc>
              <a:spcAft>
                <a:spcPts val="0"/>
              </a:spcAft>
            </a:pPr>
            <a:r>
              <a:rPr lang="ru-RU" sz="1600" b="1" dirty="0" smtClean="0">
                <a:effectLst/>
                <a:latin typeface="Arial Narrow" panose="020B0606020202030204" pitchFamily="34" charset="0"/>
                <a:ea typeface="Times New Roman"/>
                <a:cs typeface="Times New Roman"/>
              </a:rPr>
              <a:t>Соковня-Семенова, И. И. </a:t>
            </a:r>
            <a:r>
              <a:rPr lang="ru-RU" sz="1600" b="1" dirty="0" smtClean="0">
                <a:latin typeface="Arial Narrow" panose="020B0606020202030204" pitchFamily="34" charset="0"/>
              </a:rPr>
              <a:t>Основы </a:t>
            </a:r>
            <a:r>
              <a:rPr lang="ru-RU" sz="1600" b="1" dirty="0">
                <a:latin typeface="Arial Narrow" panose="020B0606020202030204" pitchFamily="34" charset="0"/>
              </a:rPr>
              <a:t>здорового образа жизни и первая медицинская </a:t>
            </a:r>
            <a:r>
              <a:rPr lang="ru-RU" sz="1600" b="1" dirty="0" smtClean="0">
                <a:latin typeface="Arial Narrow" panose="020B0606020202030204" pitchFamily="34" charset="0"/>
              </a:rPr>
              <a:t>помощь : </a:t>
            </a:r>
            <a:r>
              <a:rPr lang="ru-RU" sz="1600" dirty="0" smtClean="0">
                <a:latin typeface="Arial Narrow" panose="020B0606020202030204" pitchFamily="34" charset="0"/>
              </a:rPr>
              <a:t>учебное </a:t>
            </a:r>
            <a:r>
              <a:rPr lang="ru-RU" sz="1600" dirty="0">
                <a:latin typeface="Arial Narrow" panose="020B0606020202030204" pitchFamily="34" charset="0"/>
              </a:rPr>
              <a:t>пособие для </a:t>
            </a:r>
            <a:r>
              <a:rPr lang="ru-RU" sz="1600" dirty="0" smtClean="0">
                <a:latin typeface="Arial Narrow" panose="020B0606020202030204" pitchFamily="34" charset="0"/>
              </a:rPr>
              <a:t>студентов средних педагогических учебных заведений / И. И. </a:t>
            </a:r>
            <a:r>
              <a:rPr lang="ru-RU" sz="1600" dirty="0" err="1" smtClean="0">
                <a:latin typeface="Arial Narrow" panose="020B0606020202030204" pitchFamily="34" charset="0"/>
              </a:rPr>
              <a:t>Соковня</a:t>
            </a:r>
            <a:r>
              <a:rPr lang="ru-RU" sz="1600" dirty="0">
                <a:latin typeface="Arial Narrow" panose="020B0606020202030204" pitchFamily="34" charset="0"/>
              </a:rPr>
              <a:t>. – 2-е изд., </a:t>
            </a:r>
            <a:r>
              <a:rPr lang="ru-RU" sz="1600" dirty="0" err="1" smtClean="0">
                <a:latin typeface="Arial Narrow" panose="020B0606020202030204" pitchFamily="34" charset="0"/>
              </a:rPr>
              <a:t>стереотипое</a:t>
            </a:r>
            <a:r>
              <a:rPr lang="ru-RU" sz="1600" dirty="0" smtClean="0">
                <a:latin typeface="Arial Narrow" panose="020B0606020202030204" pitchFamily="34" charset="0"/>
              </a:rPr>
              <a:t>. Москва :</a:t>
            </a:r>
            <a:r>
              <a:rPr lang="ru-RU" sz="1600" dirty="0">
                <a:latin typeface="Arial Narrow" panose="020B0606020202030204" pitchFamily="34" charset="0"/>
              </a:rPr>
              <a:t> </a:t>
            </a:r>
            <a:r>
              <a:rPr lang="ru-RU" sz="1600" dirty="0" smtClean="0">
                <a:latin typeface="Arial Narrow" panose="020B0606020202030204" pitchFamily="34" charset="0"/>
              </a:rPr>
              <a:t>Издательский </a:t>
            </a:r>
            <a:r>
              <a:rPr lang="ru-RU" sz="1600" dirty="0">
                <a:latin typeface="Arial Narrow" panose="020B0606020202030204" pitchFamily="34" charset="0"/>
              </a:rPr>
              <a:t>центр «Академия», 2000. – 208 с</a:t>
            </a:r>
            <a:r>
              <a:rPr lang="ru-RU" sz="1600" dirty="0" smtClean="0">
                <a:latin typeface="Arial Narrow" panose="020B0606020202030204" pitchFamily="34" charset="0"/>
              </a:rPr>
              <a:t>.</a:t>
            </a:r>
          </a:p>
          <a:p>
            <a:endParaRPr lang="ru-RU" sz="1400" dirty="0">
              <a:latin typeface="Arial Narrow" panose="020B0606020202030204" pitchFamily="34" charset="0"/>
            </a:endParaRPr>
          </a:p>
          <a:p>
            <a:r>
              <a:rPr lang="ru-RU" sz="1400" dirty="0" smtClean="0">
                <a:latin typeface="Arial Narrow" panose="020B0606020202030204" pitchFamily="34" charset="0"/>
              </a:rPr>
              <a:t> </a:t>
            </a:r>
            <a:endParaRPr lang="ru-RU" sz="1400" dirty="0">
              <a:latin typeface="Arial Narrow" panose="020B0606020202030204" pitchFamily="34" charset="0"/>
            </a:endParaRPr>
          </a:p>
          <a:p>
            <a:pPr lvl="0"/>
            <a:r>
              <a:rPr lang="ru-RU" dirty="0" smtClean="0">
                <a:solidFill>
                  <a:prstClr val="black"/>
                </a:solidFill>
                <a:latin typeface="Arial Narrow" panose="020B0606020202030204" pitchFamily="34" charset="0"/>
              </a:rPr>
              <a:t>Здоровый </a:t>
            </a:r>
            <a:r>
              <a:rPr lang="ru-RU" dirty="0">
                <a:solidFill>
                  <a:prstClr val="black"/>
                </a:solidFill>
                <a:latin typeface="Arial Narrow" panose="020B0606020202030204" pitchFamily="34" charset="0"/>
              </a:rPr>
              <a:t>человек встречает меньше преград на дороге ведущей к Счастью. Однако чтобы не оступиться в </a:t>
            </a:r>
            <a:r>
              <a:rPr lang="ru-RU" dirty="0" smtClean="0">
                <a:solidFill>
                  <a:prstClr val="black"/>
                </a:solidFill>
                <a:latin typeface="Arial Narrow" panose="020B0606020202030204" pitchFamily="34" charset="0"/>
              </a:rPr>
              <a:t>пути, </a:t>
            </a:r>
            <a:r>
              <a:rPr lang="ru-RU" dirty="0">
                <a:solidFill>
                  <a:prstClr val="black"/>
                </a:solidFill>
                <a:latin typeface="Arial Narrow" panose="020B0606020202030204" pitchFamily="34" charset="0"/>
              </a:rPr>
              <a:t>он, человек, должен быть обучен.</a:t>
            </a:r>
            <a:br>
              <a:rPr lang="ru-RU" dirty="0">
                <a:solidFill>
                  <a:prstClr val="black"/>
                </a:solidFill>
                <a:latin typeface="Arial Narrow" panose="020B0606020202030204" pitchFamily="34" charset="0"/>
              </a:rPr>
            </a:br>
            <a:r>
              <a:rPr lang="ru-RU" dirty="0" smtClean="0">
                <a:solidFill>
                  <a:prstClr val="black"/>
                </a:solidFill>
                <a:latin typeface="Arial Narrow" panose="020B0606020202030204" pitchFamily="34" charset="0"/>
              </a:rPr>
              <a:t>Основы </a:t>
            </a:r>
            <a:r>
              <a:rPr lang="ru-RU" dirty="0">
                <a:solidFill>
                  <a:prstClr val="black"/>
                </a:solidFill>
                <a:latin typeface="Arial Narrow" panose="020B0606020202030204" pitchFamily="34" charset="0"/>
              </a:rPr>
              <a:t>здорового образа жизни </a:t>
            </a:r>
            <a:r>
              <a:rPr lang="ru-RU" dirty="0">
                <a:latin typeface="Arial Narrow" panose="020B0606020202030204" pitchFamily="34" charset="0"/>
              </a:rPr>
              <a:t>–</a:t>
            </a:r>
            <a:r>
              <a:rPr lang="ru-RU" dirty="0" smtClean="0">
                <a:solidFill>
                  <a:prstClr val="black"/>
                </a:solidFill>
                <a:latin typeface="Arial Narrow" panose="020B0606020202030204" pitchFamily="34" charset="0"/>
              </a:rPr>
              <a:t> </a:t>
            </a:r>
            <a:r>
              <a:rPr lang="ru-RU" dirty="0">
                <a:solidFill>
                  <a:prstClr val="black"/>
                </a:solidFill>
                <a:latin typeface="Arial Narrow" panose="020B0606020202030204" pitchFamily="34" charset="0"/>
              </a:rPr>
              <a:t>это краткий путеводитель по Дороге к вашему личному счастью</a:t>
            </a:r>
            <a:r>
              <a:rPr lang="ru-RU" dirty="0" smtClean="0">
                <a:solidFill>
                  <a:prstClr val="black"/>
                </a:solidFill>
                <a:latin typeface="Arial Narrow" panose="020B0606020202030204" pitchFamily="34" charset="0"/>
              </a:rPr>
              <a:t>.</a:t>
            </a:r>
          </a:p>
          <a:p>
            <a:r>
              <a:rPr lang="ru-RU" dirty="0" smtClean="0">
                <a:latin typeface="Arial Narrow" panose="020B0606020202030204" pitchFamily="34" charset="0"/>
              </a:rPr>
              <a:t>В данном учебном </a:t>
            </a:r>
            <a:r>
              <a:rPr lang="ru-RU" dirty="0">
                <a:latin typeface="Arial Narrow" panose="020B0606020202030204" pitchFamily="34" charset="0"/>
              </a:rPr>
              <a:t>пособии рассматриваются такие проблемы, как </a:t>
            </a:r>
            <a:r>
              <a:rPr lang="ru-RU" dirty="0" smtClean="0">
                <a:latin typeface="Arial Narrow" panose="020B0606020202030204" pitchFamily="34" charset="0"/>
              </a:rPr>
              <a:t>личная безопасность</a:t>
            </a:r>
            <a:r>
              <a:rPr lang="ru-RU" dirty="0">
                <a:latin typeface="Arial Narrow" panose="020B0606020202030204" pitchFamily="34" charset="0"/>
              </a:rPr>
              <a:t>, обеспечение безопасности и сохранения жизни детей</a:t>
            </a:r>
            <a:r>
              <a:rPr lang="ru-RU" dirty="0" smtClean="0">
                <a:latin typeface="Arial Narrow" panose="020B0606020202030204" pitchFamily="34" charset="0"/>
              </a:rPr>
              <a:t>,</a:t>
            </a:r>
            <a:r>
              <a:rPr lang="en-US" dirty="0" smtClean="0">
                <a:latin typeface="Arial Narrow" panose="020B0606020202030204" pitchFamily="34" charset="0"/>
              </a:rPr>
              <a:t> </a:t>
            </a:r>
            <a:r>
              <a:rPr lang="ru-RU" dirty="0" smtClean="0">
                <a:latin typeface="Arial Narrow" panose="020B0606020202030204" pitchFamily="34" charset="0"/>
              </a:rPr>
              <a:t>общественная </a:t>
            </a:r>
            <a:r>
              <a:rPr lang="ru-RU" dirty="0">
                <a:latin typeface="Arial Narrow" panose="020B0606020202030204" pitchFamily="34" charset="0"/>
              </a:rPr>
              <a:t>безопасность, понятие об экстремальных ситуациях.</a:t>
            </a:r>
          </a:p>
          <a:p>
            <a:r>
              <a:rPr lang="ru-RU" dirty="0">
                <a:latin typeface="Arial Narrow" panose="020B0606020202030204" pitchFamily="34" charset="0"/>
              </a:rPr>
              <a:t>Автор предлагает специальные игры, задания, </a:t>
            </a:r>
            <a:r>
              <a:rPr lang="ru-RU" dirty="0" smtClean="0">
                <a:latin typeface="Arial Narrow" panose="020B0606020202030204" pitchFamily="34" charset="0"/>
              </a:rPr>
              <a:t>тренинги, рекомендуемые международной </a:t>
            </a:r>
            <a:r>
              <a:rPr lang="ru-RU" dirty="0">
                <a:latin typeface="Arial Narrow" panose="020B0606020202030204" pitchFamily="34" charset="0"/>
              </a:rPr>
              <a:t>подростковой службой ВОЗ, а также игры, тексты, стихи </a:t>
            </a:r>
            <a:r>
              <a:rPr lang="ru-RU" dirty="0" smtClean="0">
                <a:latin typeface="Arial Narrow" panose="020B0606020202030204" pitchFamily="34" charset="0"/>
              </a:rPr>
              <a:t>и тренинги </a:t>
            </a:r>
            <a:r>
              <a:rPr lang="ru-RU" dirty="0">
                <a:latin typeface="Arial Narrow" panose="020B0606020202030204" pitchFamily="34" charset="0"/>
              </a:rPr>
              <a:t>коррекционного и закрепляющего </a:t>
            </a:r>
            <a:r>
              <a:rPr lang="ru-RU" dirty="0" smtClean="0">
                <a:latin typeface="Arial Narrow" panose="020B0606020202030204" pitchFamily="34" charset="0"/>
              </a:rPr>
              <a:t>характера.</a:t>
            </a:r>
            <a:endParaRPr lang="ru-RU" dirty="0">
              <a:latin typeface="Arial Narrow" panose="020B0606020202030204" pitchFamily="34" charset="0"/>
            </a:endParaRPr>
          </a:p>
          <a:p>
            <a:pPr lvl="0"/>
            <a:endParaRPr lang="ru-RU" dirty="0">
              <a:solidFill>
                <a:prstClr val="black"/>
              </a:solidFill>
              <a:latin typeface="Arial Narrow" panose="020B0606020202030204" pitchFamily="34" charset="0"/>
            </a:endParaRPr>
          </a:p>
          <a:p>
            <a:pPr lvl="0"/>
            <a:endParaRPr lang="ru-RU" dirty="0" smtClean="0">
              <a:solidFill>
                <a:prstClr val="black"/>
              </a:solidFill>
              <a:latin typeface="Arial Narrow" panose="020B0606020202030204" pitchFamily="34" charset="0"/>
            </a:endParaRPr>
          </a:p>
          <a:p>
            <a:pPr lvl="0"/>
            <a:endParaRPr lang="ru-RU" dirty="0">
              <a:solidFill>
                <a:prstClr val="black"/>
              </a:solidFill>
              <a:latin typeface="Arial Narrow" panose="020B0606020202030204" pitchFamily="34" charset="0"/>
            </a:endParaRPr>
          </a:p>
          <a:p>
            <a:pPr lvl="0"/>
            <a:endParaRPr lang="ru-RU" dirty="0" smtClean="0">
              <a:solidFill>
                <a:prstClr val="black"/>
              </a:solidFill>
              <a:latin typeface="Arial Narrow" panose="020B0606020202030204" pitchFamily="34" charset="0"/>
            </a:endParaRPr>
          </a:p>
          <a:p>
            <a:pPr lvl="0"/>
            <a:endParaRPr lang="ru-RU" dirty="0">
              <a:solidFill>
                <a:prstClr val="black"/>
              </a:solidFill>
              <a:latin typeface="Arial Narrow" panose="020B0606020202030204" pitchFamily="34" charset="0"/>
            </a:endParaRPr>
          </a:p>
          <a:p>
            <a:endParaRPr lang="ru-RU" dirty="0" smtClean="0">
              <a:effectLst/>
              <a:latin typeface="Arial Narrow" panose="020B0606020202030204" pitchFamily="34" charset="0"/>
              <a:ea typeface="Times New Roman"/>
            </a:endParaRPr>
          </a:p>
          <a:p>
            <a:r>
              <a:rPr lang="ru-RU" dirty="0" smtClean="0">
                <a:latin typeface="Arial Narrow" panose="020B0606020202030204" pitchFamily="34" charset="0"/>
              </a:rPr>
              <a:t>.</a:t>
            </a:r>
            <a:endParaRPr lang="ru-RU" dirty="0">
              <a:latin typeface="Arial Narrow" panose="020B0606020202030204" pitchFamily="34" charset="0"/>
            </a:endParaRPr>
          </a:p>
        </p:txBody>
      </p:sp>
      <p:sp>
        <p:nvSpPr>
          <p:cNvPr id="3" name="Прямоугольник 2"/>
          <p:cNvSpPr/>
          <p:nvPr/>
        </p:nvSpPr>
        <p:spPr>
          <a:xfrm>
            <a:off x="3978185" y="3949022"/>
            <a:ext cx="3491880" cy="369332"/>
          </a:xfrm>
          <a:prstGeom prst="rect">
            <a:avLst/>
          </a:prstGeom>
        </p:spPr>
        <p:txBody>
          <a:bodyPr wrap="square">
            <a:spAutoFit/>
          </a:bodyPr>
          <a:lstStyle/>
          <a:p>
            <a:r>
              <a:rPr lang="ru-RU" dirty="0" smtClean="0"/>
              <a:t> </a:t>
            </a:r>
            <a:endParaRPr lang="ru-RU" dirty="0"/>
          </a:p>
        </p:txBody>
      </p:sp>
    </p:spTree>
    <p:extLst>
      <p:ext uri="{BB962C8B-B14F-4D97-AF65-F5344CB8AC3E}">
        <p14:creationId xmlns:p14="http://schemas.microsoft.com/office/powerpoint/2010/main" val="447632967"/>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descr="\\HKDBS\User\Читальный зал\зож\Алена ЗОЖ\1 стоп\21-05-016.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91780" y="0"/>
            <a:ext cx="3816424" cy="520041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9512" y="5288340"/>
            <a:ext cx="8964488" cy="1569660"/>
          </a:xfrm>
          <a:prstGeom prst="rect">
            <a:avLst/>
          </a:prstGeom>
        </p:spPr>
        <p:txBody>
          <a:bodyPr wrap="square">
            <a:spAutoFit/>
          </a:bodyPr>
          <a:lstStyle/>
          <a:p>
            <a:r>
              <a:rPr lang="ru-RU" sz="2400" dirty="0">
                <a:latin typeface="Segoe Print"/>
                <a:ea typeface="Times New Roman"/>
              </a:rPr>
              <a:t>Физические упражнения помогают человеку стать здоровее, а умственные помогают стать богаче. Лень </a:t>
            </a:r>
            <a:r>
              <a:rPr lang="ru-RU" sz="2400" dirty="0" smtClean="0">
                <a:latin typeface="Segoe Print"/>
                <a:ea typeface="Times New Roman"/>
              </a:rPr>
              <a:t>же может лишить </a:t>
            </a:r>
            <a:r>
              <a:rPr lang="ru-RU" sz="2400" dirty="0">
                <a:latin typeface="Segoe Print"/>
                <a:ea typeface="Times New Roman"/>
              </a:rPr>
              <a:t>человека и здоровья и богатства.</a:t>
            </a:r>
            <a:endParaRPr lang="ru-RU" sz="2400" dirty="0">
              <a:effectLst/>
              <a:latin typeface="Times New Roman"/>
              <a:ea typeface="Times New Roman"/>
            </a:endParaRPr>
          </a:p>
        </p:txBody>
      </p:sp>
    </p:spTree>
    <p:extLst>
      <p:ext uri="{BB962C8B-B14F-4D97-AF65-F5344CB8AC3E}">
        <p14:creationId xmlns:p14="http://schemas.microsoft.com/office/powerpoint/2010/main" val="879441036"/>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36712" y="0"/>
            <a:ext cx="10980712" cy="6857999"/>
          </a:xfrm>
          <a:prstGeom prst="rect">
            <a:avLst/>
          </a:prstGeom>
        </p:spPr>
      </p:pic>
      <p:sp>
        <p:nvSpPr>
          <p:cNvPr id="2" name="TextBox 1"/>
          <p:cNvSpPr txBox="1"/>
          <p:nvPr/>
        </p:nvSpPr>
        <p:spPr>
          <a:xfrm>
            <a:off x="683568" y="2187523"/>
            <a:ext cx="8568952" cy="1754326"/>
          </a:xfrm>
          <a:prstGeom prst="rect">
            <a:avLst/>
          </a:prstGeom>
          <a:noFill/>
        </p:spPr>
        <p:txBody>
          <a:bodyPr wrap="square" rtlCol="0">
            <a:spAutoFit/>
          </a:bodyPr>
          <a:lstStyle/>
          <a:p>
            <a:r>
              <a:rPr lang="ru-RU" sz="4800" b="1" dirty="0" smtClean="0"/>
              <a:t>         </a:t>
            </a:r>
            <a:r>
              <a:rPr lang="ru-RU" sz="5400" b="1" dirty="0" smtClean="0">
                <a:solidFill>
                  <a:srgbClr val="002060"/>
                </a:solidFill>
              </a:rPr>
              <a:t>От чего зависит</a:t>
            </a:r>
          </a:p>
          <a:p>
            <a:r>
              <a:rPr lang="ru-RU" sz="5400" b="1" dirty="0" smtClean="0">
                <a:solidFill>
                  <a:srgbClr val="002060"/>
                </a:solidFill>
              </a:rPr>
              <a:t>    здоровье человека?</a:t>
            </a:r>
            <a:endParaRPr lang="ru-RU" sz="5400" b="1" dirty="0">
              <a:solidFill>
                <a:srgbClr val="002060"/>
              </a:solidFill>
            </a:endParaRPr>
          </a:p>
        </p:txBody>
      </p:sp>
    </p:spTree>
    <p:extLst>
      <p:ext uri="{BB962C8B-B14F-4D97-AF65-F5344CB8AC3E}">
        <p14:creationId xmlns:p14="http://schemas.microsoft.com/office/powerpoint/2010/main" val="802420289"/>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9592" y="0"/>
            <a:ext cx="7597352" cy="68166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028942"/>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36712" y="0"/>
            <a:ext cx="10980712" cy="6857999"/>
          </a:xfrm>
          <a:prstGeom prst="rect">
            <a:avLst/>
          </a:prstGeom>
        </p:spPr>
      </p:pic>
      <p:sp>
        <p:nvSpPr>
          <p:cNvPr id="2" name="Прямоугольник 1"/>
          <p:cNvSpPr/>
          <p:nvPr/>
        </p:nvSpPr>
        <p:spPr>
          <a:xfrm>
            <a:off x="1331640" y="1106012"/>
            <a:ext cx="7200800" cy="4247317"/>
          </a:xfrm>
          <a:prstGeom prst="rect">
            <a:avLst/>
          </a:prstGeom>
        </p:spPr>
        <p:txBody>
          <a:bodyPr wrap="square">
            <a:spAutoFit/>
          </a:bodyPr>
          <a:lstStyle/>
          <a:p>
            <a:r>
              <a:rPr lang="ru-RU" dirty="0">
                <a:latin typeface="Segoe Print"/>
                <a:ea typeface="Times New Roman"/>
              </a:rPr>
              <a:t>                                                                         </a:t>
            </a:r>
            <a:r>
              <a:rPr lang="ru-RU" sz="3600" dirty="0" smtClean="0">
                <a:latin typeface="Segoe Print"/>
                <a:ea typeface="Times New Roman"/>
              </a:rPr>
              <a:t>Одними </a:t>
            </a:r>
            <a:r>
              <a:rPr lang="ru-RU" sz="3600" dirty="0">
                <a:latin typeface="Segoe Print"/>
                <a:ea typeface="Times New Roman"/>
              </a:rPr>
              <a:t>знаниями здоровья не получить! Коль не хочешь ты провести старость в компании недугов, занимайся физическим развитием тела с молодых лет</a:t>
            </a:r>
            <a:r>
              <a:rPr lang="ru-RU" sz="3600" dirty="0" smtClean="0">
                <a:latin typeface="Segoe Print"/>
                <a:ea typeface="Times New Roman"/>
              </a:rPr>
              <a:t>.</a:t>
            </a:r>
            <a:r>
              <a:rPr lang="ru-RU" sz="3600" dirty="0">
                <a:latin typeface="Segoe Print"/>
                <a:ea typeface="Times New Roman"/>
              </a:rPr>
              <a:t> </a:t>
            </a:r>
            <a:endParaRPr lang="ru-RU" sz="3600" dirty="0" smtClean="0">
              <a:latin typeface="Segoe Print"/>
              <a:ea typeface="Times New Roman"/>
            </a:endParaRPr>
          </a:p>
        </p:txBody>
      </p:sp>
    </p:spTree>
    <p:extLst>
      <p:ext uri="{BB962C8B-B14F-4D97-AF65-F5344CB8AC3E}">
        <p14:creationId xmlns:p14="http://schemas.microsoft.com/office/powerpoint/2010/main" val="1269751761"/>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3246" y="764704"/>
            <a:ext cx="7668344" cy="923330"/>
          </a:xfrm>
          <a:prstGeom prst="rect">
            <a:avLst/>
          </a:prstGeom>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u-RU" sz="5400" b="1" i="0" u="none" strike="noStrike" kern="0" cap="none" spc="0" normalizeH="0" baseline="0" noProof="0" dirty="0">
                <a:ln>
                  <a:noFill/>
                </a:ln>
                <a:solidFill>
                  <a:srgbClr val="FF0000"/>
                </a:solidFill>
                <a:effectLst/>
                <a:uLnTx/>
                <a:uFillTx/>
              </a:rPr>
              <a:t>Заповеди здоровья</a:t>
            </a:r>
          </a:p>
        </p:txBody>
      </p:sp>
      <p:sp>
        <p:nvSpPr>
          <p:cNvPr id="3" name="Прямоугольник 2"/>
          <p:cNvSpPr/>
          <p:nvPr/>
        </p:nvSpPr>
        <p:spPr>
          <a:xfrm>
            <a:off x="613246" y="2348880"/>
            <a:ext cx="8784976" cy="3071610"/>
          </a:xfrm>
          <a:prstGeom prst="rect">
            <a:avLst/>
          </a:prstGeom>
        </p:spPr>
        <p:txBody>
          <a:bodyPr wrap="square">
            <a:spAutoFit/>
          </a:bodyPr>
          <a:lstStyle/>
          <a:p>
            <a:pPr marL="342900" marR="0" lvl="0" indent="-342900" defTabSz="914400" eaLnBrk="1" fontAlgn="base" latinLnBrk="0" hangingPunct="1">
              <a:lnSpc>
                <a:spcPct val="100000"/>
              </a:lnSpc>
              <a:spcBef>
                <a:spcPct val="20000"/>
              </a:spcBef>
              <a:spcAft>
                <a:spcPct val="0"/>
              </a:spcAft>
              <a:buClrTx/>
              <a:buSzTx/>
              <a:buFont typeface="Arial" charset="0"/>
              <a:buChar char="•"/>
              <a:tabLst/>
              <a:defRPr/>
            </a:pPr>
            <a:r>
              <a:rPr kumimoji="0" lang="ru-RU" sz="4400" b="1" i="0" u="none" strike="noStrike" kern="0" cap="none" spc="0" normalizeH="0" baseline="0" noProof="0" dirty="0">
                <a:ln>
                  <a:noFill/>
                </a:ln>
                <a:solidFill>
                  <a:srgbClr val="002060"/>
                </a:solidFill>
                <a:effectLst/>
                <a:uLnTx/>
                <a:uFillTx/>
                <a:latin typeface="Arial Narrow" panose="020B0606020202030204" pitchFamily="34" charset="0"/>
              </a:rPr>
              <a:t>Двигайся</a:t>
            </a:r>
          </a:p>
          <a:p>
            <a:pPr marL="342900" marR="0" lvl="0" indent="-342900" defTabSz="914400" eaLnBrk="1" fontAlgn="base" latinLnBrk="0" hangingPunct="1">
              <a:lnSpc>
                <a:spcPct val="100000"/>
              </a:lnSpc>
              <a:spcBef>
                <a:spcPct val="20000"/>
              </a:spcBef>
              <a:spcAft>
                <a:spcPct val="0"/>
              </a:spcAft>
              <a:buClrTx/>
              <a:buSzTx/>
              <a:buFont typeface="Arial" charset="0"/>
              <a:buChar char="•"/>
              <a:tabLst/>
              <a:defRPr/>
            </a:pPr>
            <a:r>
              <a:rPr kumimoji="0" lang="ru-RU" sz="4400" b="1" i="0" u="none" strike="noStrike" kern="0" cap="none" spc="0" normalizeH="0" baseline="0" noProof="0" dirty="0">
                <a:ln>
                  <a:noFill/>
                </a:ln>
                <a:solidFill>
                  <a:srgbClr val="002060"/>
                </a:solidFill>
                <a:effectLst/>
                <a:uLnTx/>
                <a:uFillTx/>
                <a:latin typeface="Arial Narrow" panose="020B0606020202030204" pitchFamily="34" charset="0"/>
              </a:rPr>
              <a:t>Избегай действия на организм вредных химических веществ</a:t>
            </a:r>
          </a:p>
          <a:p>
            <a:pPr marL="342900" marR="0" lvl="0" indent="-342900" defTabSz="914400" eaLnBrk="1" fontAlgn="base" latinLnBrk="0" hangingPunct="1">
              <a:lnSpc>
                <a:spcPct val="100000"/>
              </a:lnSpc>
              <a:spcBef>
                <a:spcPct val="20000"/>
              </a:spcBef>
              <a:spcAft>
                <a:spcPct val="0"/>
              </a:spcAft>
              <a:buClrTx/>
              <a:buSzTx/>
              <a:buFont typeface="Arial" charset="0"/>
              <a:buChar char="•"/>
              <a:tabLst/>
              <a:defRPr/>
            </a:pPr>
            <a:r>
              <a:rPr kumimoji="0" lang="ru-RU" sz="4400" b="1" i="0" u="none" strike="noStrike" kern="0" cap="none" spc="0" normalizeH="0" baseline="0" noProof="0" dirty="0">
                <a:ln>
                  <a:noFill/>
                </a:ln>
                <a:solidFill>
                  <a:srgbClr val="002060"/>
                </a:solidFill>
                <a:effectLst/>
                <a:uLnTx/>
                <a:uFillTx/>
                <a:latin typeface="Arial Narrow" panose="020B0606020202030204" pitchFamily="34" charset="0"/>
              </a:rPr>
              <a:t>Соблюдай режим дня</a:t>
            </a:r>
          </a:p>
        </p:txBody>
      </p:sp>
    </p:spTree>
    <p:extLst>
      <p:ext uri="{BB962C8B-B14F-4D97-AF65-F5344CB8AC3E}">
        <p14:creationId xmlns:p14="http://schemas.microsoft.com/office/powerpoint/2010/main" val="634975796"/>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9888"/>
            <a:ext cx="8717451" cy="3785652"/>
          </a:xfrm>
          <a:prstGeom prst="rect">
            <a:avLst/>
          </a:prstGeom>
          <a:noFill/>
        </p:spPr>
        <p:txBody>
          <a:bodyPr wrap="none" rtlCol="0">
            <a:spAutoFit/>
          </a:bodyPr>
          <a:lstStyle/>
          <a:p>
            <a:r>
              <a:rPr lang="ru-RU" sz="4000" b="1" dirty="0" smtClean="0">
                <a:solidFill>
                  <a:srgbClr val="002060"/>
                </a:solidFill>
                <a:latin typeface="Arial Narrow" panose="020B0606020202030204" pitchFamily="34" charset="0"/>
              </a:rPr>
              <a:t>Соблюдай режим дня! Благодаря этому </a:t>
            </a:r>
          </a:p>
          <a:p>
            <a:r>
              <a:rPr lang="ru-RU" sz="4000" b="1" dirty="0" smtClean="0">
                <a:solidFill>
                  <a:srgbClr val="002060"/>
                </a:solidFill>
                <a:latin typeface="Arial Narrow" panose="020B0606020202030204" pitchFamily="34" charset="0"/>
              </a:rPr>
              <a:t>все тело, каждый орган имеют </a:t>
            </a:r>
          </a:p>
          <a:p>
            <a:r>
              <a:rPr lang="ru-RU" sz="4000" b="1" dirty="0" smtClean="0">
                <a:solidFill>
                  <a:srgbClr val="002060"/>
                </a:solidFill>
                <a:latin typeface="Arial Narrow" panose="020B0606020202030204" pitchFamily="34" charset="0"/>
              </a:rPr>
              <a:t>возможность полностью </a:t>
            </a:r>
          </a:p>
          <a:p>
            <a:r>
              <a:rPr lang="ru-RU" sz="4000" b="1" dirty="0" smtClean="0">
                <a:solidFill>
                  <a:srgbClr val="002060"/>
                </a:solidFill>
                <a:latin typeface="Arial Narrow" panose="020B0606020202030204" pitchFamily="34" charset="0"/>
              </a:rPr>
              <a:t>восстанавливать свои жизненные силы</a:t>
            </a:r>
          </a:p>
          <a:p>
            <a:r>
              <a:rPr lang="ru-RU" sz="4000" b="1" dirty="0" smtClean="0">
                <a:solidFill>
                  <a:srgbClr val="002060"/>
                </a:solidFill>
                <a:latin typeface="Arial Narrow" panose="020B0606020202030204" pitchFamily="34" charset="0"/>
              </a:rPr>
              <a:t>и начинать деятельность в привычное, </a:t>
            </a:r>
          </a:p>
          <a:p>
            <a:r>
              <a:rPr lang="ru-RU" sz="4000" b="1" dirty="0" smtClean="0">
                <a:solidFill>
                  <a:srgbClr val="002060"/>
                </a:solidFill>
                <a:latin typeface="Arial Narrow" panose="020B0606020202030204" pitchFamily="34" charset="0"/>
              </a:rPr>
              <a:t>то есть благоприятное для них время.</a:t>
            </a:r>
            <a:endParaRPr lang="ru-RU" sz="4000" b="1" dirty="0">
              <a:solidFill>
                <a:srgbClr val="002060"/>
              </a:solidFill>
              <a:latin typeface="Arial Narrow" panose="020B0606020202030204" pitchFamily="34" charset="0"/>
            </a:endParaRPr>
          </a:p>
        </p:txBody>
      </p:sp>
      <p:pic>
        <p:nvPicPr>
          <p:cNvPr id="2050" name="Picture 2" descr="https://fsd.multiurok.ru/html/2017/02/10/s_589d7e3d65f4b/img5.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987824" y="3933056"/>
            <a:ext cx="2757346" cy="264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632154"/>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102254"/>
            <a:ext cx="6995826" cy="2800767"/>
          </a:xfrm>
          <a:prstGeom prst="rect">
            <a:avLst/>
          </a:prstGeom>
          <a:noFill/>
        </p:spPr>
        <p:txBody>
          <a:bodyPr wrap="none" rtlCol="0">
            <a:spAutoFit/>
          </a:bodyPr>
          <a:lstStyle/>
          <a:p>
            <a:r>
              <a:rPr lang="ru-RU" sz="4400" b="1" dirty="0" smtClean="0">
                <a:latin typeface="Arial Narrow" panose="020B0606020202030204" pitchFamily="34" charset="0"/>
              </a:rPr>
              <a:t>Режим дня – это правильное </a:t>
            </a:r>
          </a:p>
          <a:p>
            <a:r>
              <a:rPr lang="ru-RU" sz="4400" b="1" dirty="0" smtClean="0">
                <a:latin typeface="Arial Narrow" panose="020B0606020202030204" pitchFamily="34" charset="0"/>
              </a:rPr>
              <a:t>распределение времени на </a:t>
            </a:r>
          </a:p>
          <a:p>
            <a:r>
              <a:rPr lang="ru-RU" sz="4400" b="1" dirty="0" smtClean="0">
                <a:latin typeface="Arial Narrow" panose="020B0606020202030204" pitchFamily="34" charset="0"/>
              </a:rPr>
              <a:t>основные жизненные </a:t>
            </a:r>
          </a:p>
          <a:p>
            <a:r>
              <a:rPr lang="ru-RU" sz="4400" b="1" dirty="0" smtClean="0">
                <a:latin typeface="Arial Narrow" panose="020B0606020202030204" pitchFamily="34" charset="0"/>
              </a:rPr>
              <a:t>потребности человека</a:t>
            </a:r>
            <a:endParaRPr lang="ru-RU" sz="4400" b="1" dirty="0">
              <a:latin typeface="Arial Narrow" panose="020B0606020202030204" pitchFamily="34" charset="0"/>
            </a:endParaRPr>
          </a:p>
        </p:txBody>
      </p:sp>
      <p:pic>
        <p:nvPicPr>
          <p:cNvPr id="3" name="Рисунок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03648" y="2867325"/>
            <a:ext cx="6097373" cy="3990675"/>
          </a:xfrm>
          <a:prstGeom prst="rect">
            <a:avLst/>
          </a:prstGeom>
        </p:spPr>
      </p:pic>
    </p:spTree>
    <p:extLst>
      <p:ext uri="{BB962C8B-B14F-4D97-AF65-F5344CB8AC3E}">
        <p14:creationId xmlns:p14="http://schemas.microsoft.com/office/powerpoint/2010/main" val="505790277"/>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vatars.mds.yandex.net/get-zen_doc/1594475/pub_5c8fcd547bef2900b3f241f6_5c8fcf6e6243ec00b4c35d63/scale_120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053" y="0"/>
            <a:ext cx="923046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690311"/>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get-zen_doc/46847/pub_5cfd5e0734ace300afb353c2_5cfd5fc49bfcfa00b1cddc80/scale_120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3024" y="161460"/>
            <a:ext cx="4191149" cy="26194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0755" y="3037717"/>
            <a:ext cx="8908208" cy="769441"/>
          </a:xfrm>
          <a:prstGeom prst="rect">
            <a:avLst/>
          </a:prstGeom>
          <a:noFill/>
        </p:spPr>
        <p:txBody>
          <a:bodyPr wrap="none" rtlCol="0">
            <a:spAutoFit/>
          </a:bodyPr>
          <a:lstStyle/>
          <a:p>
            <a:r>
              <a:rPr lang="ru-RU" sz="4400" b="1" dirty="0" smtClean="0">
                <a:solidFill>
                  <a:srgbClr val="002060"/>
                </a:solidFill>
                <a:latin typeface="Arial Narrow" panose="020B0606020202030204" pitchFamily="34" charset="0"/>
              </a:rPr>
              <a:t>Когда ты здоров, можно свободно…</a:t>
            </a:r>
            <a:endParaRPr lang="ru-RU" sz="4400" b="1" dirty="0">
              <a:solidFill>
                <a:srgbClr val="002060"/>
              </a:solidFill>
              <a:latin typeface="Arial Narrow" panose="020B0606020202030204" pitchFamily="34" charset="0"/>
            </a:endParaRPr>
          </a:p>
        </p:txBody>
      </p:sp>
      <p:pic>
        <p:nvPicPr>
          <p:cNvPr id="1028" name="Picture 4" descr="https://avatars.mds.yandex.net/get-zen_doc/29317/pub_5b3b6e4abba4e900a86c88b3_5b3b6f87dfaecb00a9305b39/scale_120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55328" y="161460"/>
            <a:ext cx="4137151" cy="27634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avatars.mds.yandex.net/get-pdb/805781/e793af6c-934e-4746-bb50-bcf1b74db616/s1200?webp=fals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8000" y="3861048"/>
            <a:ext cx="4211647" cy="280074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filepicker.io/api/file/LvF1jRHSRzex1u4SembN"/>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25259" y="3861048"/>
            <a:ext cx="4618741" cy="2800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966548"/>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836712"/>
            <a:ext cx="8305479" cy="5016758"/>
          </a:xfrm>
          <a:prstGeom prst="rect">
            <a:avLst/>
          </a:prstGeom>
          <a:noFill/>
        </p:spPr>
        <p:txBody>
          <a:bodyPr wrap="none" rtlCol="0">
            <a:spAutoFit/>
          </a:bodyPr>
          <a:lstStyle/>
          <a:p>
            <a:r>
              <a:rPr lang="ru-RU" sz="4000" b="1" dirty="0" smtClean="0">
                <a:solidFill>
                  <a:srgbClr val="002060"/>
                </a:solidFill>
                <a:latin typeface="Arial Narrow" panose="020B0606020202030204" pitchFamily="34" charset="0"/>
              </a:rPr>
              <a:t>Движение активизирует жизненные </a:t>
            </a:r>
          </a:p>
          <a:p>
            <a:r>
              <a:rPr lang="ru-RU" sz="4000" b="1" dirty="0" smtClean="0">
                <a:solidFill>
                  <a:srgbClr val="002060"/>
                </a:solidFill>
                <a:latin typeface="Arial Narrow" panose="020B0606020202030204" pitchFamily="34" charset="0"/>
              </a:rPr>
              <a:t>процессы, тренирует органы,</a:t>
            </a:r>
          </a:p>
          <a:p>
            <a:r>
              <a:rPr lang="ru-RU" sz="4000" b="1" dirty="0">
                <a:solidFill>
                  <a:srgbClr val="002060"/>
                </a:solidFill>
                <a:latin typeface="Arial Narrow" panose="020B0606020202030204" pitchFamily="34" charset="0"/>
              </a:rPr>
              <a:t>з</a:t>
            </a:r>
            <a:r>
              <a:rPr lang="ru-RU" sz="4000" b="1" dirty="0" smtClean="0">
                <a:solidFill>
                  <a:srgbClr val="002060"/>
                </a:solidFill>
                <a:latin typeface="Arial Narrow" panose="020B0606020202030204" pitchFamily="34" charset="0"/>
              </a:rPr>
              <a:t>адерживает старение. Благодаря </a:t>
            </a:r>
          </a:p>
          <a:p>
            <a:r>
              <a:rPr lang="ru-RU" sz="4000" b="1" dirty="0" smtClean="0">
                <a:solidFill>
                  <a:srgbClr val="002060"/>
                </a:solidFill>
                <a:latin typeface="Arial Narrow" panose="020B0606020202030204" pitchFamily="34" charset="0"/>
              </a:rPr>
              <a:t>движению улучшается настроение,</a:t>
            </a:r>
          </a:p>
          <a:p>
            <a:r>
              <a:rPr lang="ru-RU" sz="4000" b="1" dirty="0" smtClean="0">
                <a:solidFill>
                  <a:srgbClr val="002060"/>
                </a:solidFill>
                <a:latin typeface="Arial Narrow" panose="020B0606020202030204" pitchFamily="34" charset="0"/>
              </a:rPr>
              <a:t>возрастают работоспособность и</a:t>
            </a:r>
          </a:p>
          <a:p>
            <a:r>
              <a:rPr lang="ru-RU" sz="4000" b="1" dirty="0" smtClean="0">
                <a:solidFill>
                  <a:srgbClr val="002060"/>
                </a:solidFill>
                <a:latin typeface="Arial Narrow" panose="020B0606020202030204" pitchFamily="34" charset="0"/>
              </a:rPr>
              <a:t>устойчивость организма к болезням.</a:t>
            </a:r>
          </a:p>
          <a:p>
            <a:r>
              <a:rPr lang="ru-RU" sz="4000" b="1" dirty="0" smtClean="0">
                <a:solidFill>
                  <a:srgbClr val="002060"/>
                </a:solidFill>
                <a:latin typeface="Arial Narrow" panose="020B0606020202030204" pitchFamily="34" charset="0"/>
              </a:rPr>
              <a:t>Поэтому действует закон: кто больше </a:t>
            </a:r>
          </a:p>
          <a:p>
            <a:r>
              <a:rPr lang="ru-RU" sz="4000" b="1" dirty="0" smtClean="0">
                <a:solidFill>
                  <a:srgbClr val="002060"/>
                </a:solidFill>
                <a:latin typeface="Arial Narrow" panose="020B0606020202030204" pitchFamily="34" charset="0"/>
              </a:rPr>
              <a:t>двигается, тот дольше живёт.</a:t>
            </a:r>
            <a:endParaRPr lang="ru-RU" sz="4000" b="1"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3437023617"/>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KDBS\User\Читальный зал\зож\Алена ЗОЖ\1 стоп\21-05-01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8652" y="321516"/>
            <a:ext cx="3383749" cy="476366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139953" y="321516"/>
            <a:ext cx="4104456" cy="738664"/>
          </a:xfrm>
          <a:prstGeom prst="rect">
            <a:avLst/>
          </a:prstGeom>
        </p:spPr>
        <p:txBody>
          <a:bodyPr wrap="square">
            <a:spAutoFit/>
          </a:bodyPr>
          <a:lstStyle/>
          <a:p>
            <a:pPr lvl="0"/>
            <a:r>
              <a:rPr lang="ru-RU" sz="1400" b="1" dirty="0" smtClean="0">
                <a:latin typeface="Arial Narrow" panose="020B0606020202030204" pitchFamily="34" charset="0"/>
                <a:cs typeface="Arial" panose="020B0604020202020204" pitchFamily="34" charset="0"/>
              </a:rPr>
              <a:t>Данкова, Р. </a:t>
            </a:r>
            <a:r>
              <a:rPr lang="ru-RU" sz="1400" b="1" dirty="0">
                <a:latin typeface="Arial Narrow" panose="020B0606020202030204" pitchFamily="34" charset="0"/>
                <a:cs typeface="Arial" panose="020B0604020202020204" pitchFamily="34" charset="0"/>
              </a:rPr>
              <a:t>Е</a:t>
            </a:r>
            <a:r>
              <a:rPr lang="ru-RU" sz="1400" b="1" dirty="0" smtClean="0">
                <a:latin typeface="Arial Narrow" panose="020B0606020202030204" pitchFamily="34" charset="0"/>
                <a:cs typeface="Arial" panose="020B0604020202020204" pitchFamily="34" charset="0"/>
              </a:rPr>
              <a:t>. </a:t>
            </a:r>
            <a:r>
              <a:rPr lang="ru-RU" sz="1400" b="1" dirty="0" smtClean="0">
                <a:solidFill>
                  <a:prstClr val="black"/>
                </a:solidFill>
                <a:latin typeface="Arial Narrow" panose="020B0606020202030204" pitchFamily="34" charset="0"/>
                <a:cs typeface="Arial" panose="020B0604020202020204" pitchFamily="34" charset="0"/>
              </a:rPr>
              <a:t>Физкульт-ура! : книга </a:t>
            </a:r>
          </a:p>
          <a:p>
            <a:pPr lvl="0"/>
            <a:r>
              <a:rPr lang="ru-RU" sz="1400" b="1" dirty="0" smtClean="0">
                <a:solidFill>
                  <a:prstClr val="black"/>
                </a:solidFill>
                <a:latin typeface="Arial Narrow" panose="020B0606020202030204" pitchFamily="34" charset="0"/>
                <a:cs typeface="Arial" panose="020B0604020202020204" pitchFamily="34" charset="0"/>
              </a:rPr>
              <a:t>будущих чемпионов </a:t>
            </a:r>
            <a:r>
              <a:rPr lang="ru-RU" sz="1400" b="1" dirty="0" smtClean="0">
                <a:latin typeface="Arial Narrow" panose="020B0606020202030204" pitchFamily="34" charset="0"/>
                <a:cs typeface="Arial" panose="020B0604020202020204" pitchFamily="34" charset="0"/>
              </a:rPr>
              <a:t>: </a:t>
            </a:r>
            <a:r>
              <a:rPr lang="ru-RU" sz="1400" dirty="0">
                <a:latin typeface="Arial Narrow" panose="020B0606020202030204" pitchFamily="34" charset="0"/>
                <a:cs typeface="Arial" panose="020B0604020202020204" pitchFamily="34" charset="0"/>
              </a:rPr>
              <a:t>рассказы, </a:t>
            </a:r>
            <a:r>
              <a:rPr lang="ru-RU" sz="1400" dirty="0" smtClean="0">
                <a:latin typeface="Arial Narrow" panose="020B0606020202030204" pitchFamily="34" charset="0"/>
                <a:cs typeface="Arial" panose="020B0604020202020204" pitchFamily="34" charset="0"/>
              </a:rPr>
              <a:t>стихотворения / </a:t>
            </a:r>
          </a:p>
          <a:p>
            <a:pPr lvl="0"/>
            <a:r>
              <a:rPr lang="ru-RU" sz="1400" dirty="0" smtClean="0">
                <a:latin typeface="Arial Narrow" panose="020B0606020202030204" pitchFamily="34" charset="0"/>
                <a:cs typeface="Arial" panose="020B0604020202020204" pitchFamily="34" charset="0"/>
              </a:rPr>
              <a:t>Р. Е. Данкова. </a:t>
            </a:r>
            <a:r>
              <a:rPr lang="ru-RU" sz="1400" dirty="0">
                <a:latin typeface="Arial Narrow" panose="020B0606020202030204" pitchFamily="34" charset="0"/>
                <a:cs typeface="Arial" panose="020B0604020202020204" pitchFamily="34" charset="0"/>
              </a:rPr>
              <a:t>– </a:t>
            </a:r>
            <a:r>
              <a:rPr lang="ru-RU" sz="1400" dirty="0" smtClean="0">
                <a:latin typeface="Arial Narrow" panose="020B0606020202030204" pitchFamily="34" charset="0"/>
                <a:cs typeface="Arial" panose="020B0604020202020204" pitchFamily="34" charset="0"/>
              </a:rPr>
              <a:t>Москва </a:t>
            </a:r>
            <a:r>
              <a:rPr lang="ru-RU" sz="1400" dirty="0">
                <a:latin typeface="Arial Narrow" panose="020B0606020202030204" pitchFamily="34" charset="0"/>
                <a:cs typeface="Arial" panose="020B0604020202020204" pitchFamily="34" charset="0"/>
              </a:rPr>
              <a:t>: </a:t>
            </a:r>
            <a:r>
              <a:rPr lang="ru-RU" sz="1400" dirty="0" smtClean="0">
                <a:latin typeface="Arial Narrow" panose="020B0606020202030204" pitchFamily="34" charset="0"/>
                <a:cs typeface="Arial" panose="020B0604020202020204" pitchFamily="34" charset="0"/>
              </a:rPr>
              <a:t>ОНИКС, 2012. </a:t>
            </a:r>
            <a:r>
              <a:rPr lang="ru-RU" sz="1400" dirty="0">
                <a:latin typeface="Arial Narrow" panose="020B0606020202030204" pitchFamily="34" charset="0"/>
                <a:cs typeface="Arial" panose="020B0604020202020204" pitchFamily="34" charset="0"/>
              </a:rPr>
              <a:t>– </a:t>
            </a:r>
            <a:r>
              <a:rPr lang="ru-RU" sz="1400" dirty="0" smtClean="0">
                <a:latin typeface="Arial Narrow" panose="020B0606020202030204" pitchFamily="34" charset="0"/>
                <a:cs typeface="Arial" panose="020B0604020202020204" pitchFamily="34" charset="0"/>
              </a:rPr>
              <a:t>126 с. </a:t>
            </a:r>
            <a:r>
              <a:rPr lang="ru-RU" sz="1400" dirty="0" smtClean="0">
                <a:solidFill>
                  <a:prstClr val="black"/>
                </a:solidFill>
                <a:latin typeface="Arial Narrow" panose="020B0606020202030204" pitchFamily="34" charset="0"/>
                <a:cs typeface="Arial" panose="020B0604020202020204" pitchFamily="34" charset="0"/>
              </a:rPr>
              <a:t> </a:t>
            </a:r>
            <a:r>
              <a:rPr lang="ru-RU" sz="1400" dirty="0" smtClean="0">
                <a:latin typeface="Arial Narrow" panose="020B0606020202030204" pitchFamily="34" charset="0"/>
                <a:cs typeface="Arial" panose="020B0604020202020204" pitchFamily="34" charset="0"/>
              </a:rPr>
              <a:t> </a:t>
            </a:r>
            <a:endParaRPr lang="ru-RU" sz="1400" dirty="0">
              <a:latin typeface="Arial Narrow" panose="020B0606020202030204" pitchFamily="34" charset="0"/>
              <a:cs typeface="Arial" panose="020B0604020202020204" pitchFamily="34" charset="0"/>
            </a:endParaRPr>
          </a:p>
        </p:txBody>
      </p:sp>
      <p:sp>
        <p:nvSpPr>
          <p:cNvPr id="3" name="Прямоугольник 2"/>
          <p:cNvSpPr/>
          <p:nvPr/>
        </p:nvSpPr>
        <p:spPr>
          <a:xfrm>
            <a:off x="3687518" y="1196752"/>
            <a:ext cx="5436095" cy="2585323"/>
          </a:xfrm>
          <a:prstGeom prst="rect">
            <a:avLst/>
          </a:prstGeom>
        </p:spPr>
        <p:txBody>
          <a:bodyPr wrap="square">
            <a:spAutoFit/>
          </a:bodyPr>
          <a:lstStyle/>
          <a:p>
            <a:pPr lvl="0"/>
            <a:r>
              <a:rPr lang="ru-RU" dirty="0" smtClean="0">
                <a:latin typeface="Arial Narrow" panose="020B0606020202030204" pitchFamily="34" charset="0"/>
                <a:cs typeface="Arial" panose="020B0604020202020204" pitchFamily="34" charset="0"/>
              </a:rPr>
              <a:t>«Искусство </a:t>
            </a:r>
            <a:r>
              <a:rPr lang="ru-RU" dirty="0">
                <a:latin typeface="Arial Narrow" panose="020B0606020202030204" pitchFamily="34" charset="0"/>
                <a:cs typeface="Arial" panose="020B0604020202020204" pitchFamily="34" charset="0"/>
              </a:rPr>
              <a:t>должно соседствовать со </a:t>
            </a:r>
            <a:r>
              <a:rPr lang="ru-RU" dirty="0" smtClean="0">
                <a:latin typeface="Arial Narrow" panose="020B0606020202030204" pitchFamily="34" charset="0"/>
                <a:cs typeface="Arial" panose="020B0604020202020204" pitchFamily="34" charset="0"/>
              </a:rPr>
              <a:t>спортом</a:t>
            </a:r>
            <a:r>
              <a:rPr lang="ru-RU" dirty="0">
                <a:latin typeface="Arial Narrow" panose="020B0606020202030204" pitchFamily="34" charset="0"/>
                <a:cs typeface="Arial" panose="020B0604020202020204" pitchFamily="34" charset="0"/>
              </a:rPr>
              <a:t>», – утверждал Пьер де Кубертен, человек, возродивший </a:t>
            </a:r>
            <a:r>
              <a:rPr lang="ru-RU" dirty="0" smtClean="0">
                <a:latin typeface="Arial Narrow" panose="020B0606020202030204" pitchFamily="34" charset="0"/>
                <a:cs typeface="Arial" panose="020B0604020202020204" pitchFamily="34" charset="0"/>
              </a:rPr>
              <a:t>Олим­пийские </a:t>
            </a:r>
            <a:r>
              <a:rPr lang="ru-RU" dirty="0">
                <a:latin typeface="Arial Narrow" panose="020B0606020202030204" pitchFamily="34" charset="0"/>
                <a:cs typeface="Arial" panose="020B0604020202020204" pitchFamily="34" charset="0"/>
              </a:rPr>
              <a:t>игры. Книга </a:t>
            </a:r>
            <a:r>
              <a:rPr lang="ru-RU" dirty="0" smtClean="0">
                <a:latin typeface="Arial Narrow" panose="020B0606020202030204" pitchFamily="34" charset="0"/>
                <a:cs typeface="Arial" panose="020B0604020202020204" pitchFamily="34" charset="0"/>
              </a:rPr>
              <a:t>«Физкульт-ура</a:t>
            </a:r>
            <a:r>
              <a:rPr lang="ru-RU" dirty="0">
                <a:latin typeface="Arial Narrow" panose="020B0606020202030204" pitchFamily="34" charset="0"/>
                <a:cs typeface="Arial" panose="020B0604020202020204" pitchFamily="34" charset="0"/>
              </a:rPr>
              <a:t>!» – яркое тому подтверж­дение. Это не спортивная </a:t>
            </a:r>
            <a:r>
              <a:rPr lang="ru-RU" dirty="0" smtClean="0">
                <a:latin typeface="Arial Narrow" panose="020B0606020202030204" pitchFamily="34" charset="0"/>
                <a:cs typeface="Arial" panose="020B0604020202020204" pitchFamily="34" charset="0"/>
              </a:rPr>
              <a:t>энциклопедия</a:t>
            </a:r>
            <a:r>
              <a:rPr lang="ru-RU" dirty="0">
                <a:latin typeface="Arial Narrow" panose="020B0606020202030204" pitchFamily="34" charset="0"/>
                <a:cs typeface="Arial" panose="020B0604020202020204" pitchFamily="34" charset="0"/>
              </a:rPr>
              <a:t>, а сборник рассказов и </a:t>
            </a:r>
            <a:r>
              <a:rPr lang="ru-RU" dirty="0" smtClean="0">
                <a:latin typeface="Arial Narrow" panose="020B0606020202030204" pitchFamily="34" charset="0"/>
                <a:cs typeface="Arial" panose="020B0604020202020204" pitchFamily="34" charset="0"/>
              </a:rPr>
              <a:t>стихотворений, которые</a:t>
            </a:r>
            <a:r>
              <a:rPr lang="ru-RU" dirty="0">
                <a:latin typeface="Arial Narrow" panose="020B0606020202030204" pitchFamily="34" charset="0"/>
                <a:cs typeface="Arial" panose="020B0604020202020204" pitchFamily="34" charset="0"/>
              </a:rPr>
              <a:t>, без сомнения, помогут взрослым пробудить в детях интерес к физической культуре и </a:t>
            </a:r>
            <a:r>
              <a:rPr lang="ru-RU" dirty="0" smtClean="0">
                <a:latin typeface="Arial Narrow" panose="020B0606020202030204" pitchFamily="34" charset="0"/>
                <a:cs typeface="Arial" panose="020B0604020202020204" pitchFamily="34" charset="0"/>
              </a:rPr>
              <a:t>спорту </a:t>
            </a:r>
            <a:r>
              <a:rPr lang="ru-RU" dirty="0">
                <a:solidFill>
                  <a:prstClr val="black"/>
                </a:solidFill>
                <a:latin typeface="Arial Narrow" panose="020B0606020202030204" pitchFamily="34" charset="0"/>
                <a:cs typeface="Arial" panose="020B0604020202020204" pitchFamily="34" charset="0"/>
              </a:rPr>
              <a:t>и воодушевить будущих чемпионов.</a:t>
            </a:r>
          </a:p>
          <a:p>
            <a:r>
              <a:rPr lang="ru-RU" dirty="0" smtClean="0">
                <a:latin typeface="Arial Narrow" panose="020B0606020202030204" pitchFamily="34" charset="0"/>
                <a:cs typeface="Arial" panose="020B0604020202020204" pitchFamily="34" charset="0"/>
              </a:rPr>
              <a:t>Эту </a:t>
            </a:r>
            <a:r>
              <a:rPr lang="ru-RU" dirty="0">
                <a:latin typeface="Arial Narrow" panose="020B0606020202030204" pitchFamily="34" charset="0"/>
                <a:cs typeface="Arial" panose="020B0604020202020204" pitchFamily="34" charset="0"/>
              </a:rPr>
              <a:t>книгу можно читать всей </a:t>
            </a:r>
            <a:r>
              <a:rPr lang="ru-RU" dirty="0" smtClean="0">
                <a:latin typeface="Arial Narrow" panose="020B0606020202030204" pitchFamily="34" charset="0"/>
                <a:cs typeface="Arial" panose="020B0604020202020204" pitchFamily="34" charset="0"/>
              </a:rPr>
              <a:t>семьей. </a:t>
            </a:r>
            <a:endParaRPr lang="ru-RU"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880126958"/>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KDBS\User\Читальный зал\зож\Алена ЗОЖ\1 стоп\21-05-009.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528" y="708439"/>
            <a:ext cx="2952328" cy="437674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563888" y="620688"/>
            <a:ext cx="4824536" cy="830997"/>
          </a:xfrm>
          <a:prstGeom prst="rect">
            <a:avLst/>
          </a:prstGeom>
        </p:spPr>
        <p:txBody>
          <a:bodyPr wrap="square">
            <a:spAutoFit/>
          </a:bodyPr>
          <a:lstStyle/>
          <a:p>
            <a:r>
              <a:rPr lang="ru-RU" sz="1600" b="1" dirty="0">
                <a:solidFill>
                  <a:srgbClr val="000000"/>
                </a:solidFill>
                <a:latin typeface="Arial Narrow" panose="020B0606020202030204" pitchFamily="34" charset="0"/>
              </a:rPr>
              <a:t>Маслов, А. А. </a:t>
            </a:r>
            <a:r>
              <a:rPr lang="ru-RU" sz="1600" b="1" dirty="0" smtClean="0">
                <a:solidFill>
                  <a:srgbClr val="000000"/>
                </a:solidFill>
                <a:latin typeface="Arial Narrow" panose="020B0606020202030204" pitchFamily="34" charset="0"/>
              </a:rPr>
              <a:t>Уроки </a:t>
            </a:r>
            <a:r>
              <a:rPr lang="ru-RU" sz="1600" b="1" dirty="0">
                <a:solidFill>
                  <a:srgbClr val="000000"/>
                </a:solidFill>
                <a:latin typeface="Arial Narrow" panose="020B0606020202030204" pitchFamily="34" charset="0"/>
              </a:rPr>
              <a:t>китайской </a:t>
            </a:r>
            <a:r>
              <a:rPr lang="ru-RU" sz="1600" b="1" dirty="0" smtClean="0">
                <a:solidFill>
                  <a:srgbClr val="000000"/>
                </a:solidFill>
                <a:latin typeface="Arial Narrow" panose="020B0606020202030204" pitchFamily="34" charset="0"/>
              </a:rPr>
              <a:t>гимнастики. </a:t>
            </a:r>
          </a:p>
          <a:p>
            <a:r>
              <a:rPr lang="ru-RU" sz="1600" dirty="0" smtClean="0">
                <a:solidFill>
                  <a:srgbClr val="333333"/>
                </a:solidFill>
                <a:latin typeface="Arial Narrow" panose="020B0606020202030204" pitchFamily="34" charset="0"/>
              </a:rPr>
              <a:t>Выпуск </a:t>
            </a:r>
            <a:r>
              <a:rPr lang="ru-RU" sz="1600" dirty="0">
                <a:solidFill>
                  <a:srgbClr val="333333"/>
                </a:solidFill>
                <a:latin typeface="Arial Narrow" panose="020B0606020202030204" pitchFamily="34" charset="0"/>
              </a:rPr>
              <a:t>3.</a:t>
            </a:r>
            <a:r>
              <a:rPr lang="ru-RU" sz="1600" b="1" dirty="0" smtClean="0">
                <a:solidFill>
                  <a:srgbClr val="000000"/>
                </a:solidFill>
                <a:latin typeface="Arial Narrow" panose="020B0606020202030204" pitchFamily="34" charset="0"/>
              </a:rPr>
              <a:t> </a:t>
            </a:r>
            <a:r>
              <a:rPr lang="ru-RU" sz="1600" dirty="0" smtClean="0">
                <a:solidFill>
                  <a:srgbClr val="000000"/>
                </a:solidFill>
                <a:latin typeface="Arial Narrow" panose="020B0606020202030204" pitchFamily="34" charset="0"/>
              </a:rPr>
              <a:t>/ А. А. Маслов, А. М. </a:t>
            </a:r>
            <a:r>
              <a:rPr lang="ru-RU" sz="1600" dirty="0" err="1" smtClean="0">
                <a:solidFill>
                  <a:srgbClr val="000000"/>
                </a:solidFill>
                <a:latin typeface="Arial Narrow" panose="020B0606020202030204" pitchFamily="34" charset="0"/>
              </a:rPr>
              <a:t>Подщеколдин</a:t>
            </a:r>
            <a:r>
              <a:rPr lang="ru-RU" sz="1600" dirty="0" smtClean="0">
                <a:solidFill>
                  <a:srgbClr val="000000"/>
                </a:solidFill>
                <a:latin typeface="Arial Narrow" panose="020B0606020202030204" pitchFamily="34" charset="0"/>
              </a:rPr>
              <a:t>. – Москва, 1990. </a:t>
            </a:r>
            <a:r>
              <a:rPr lang="ru-RU" sz="1600" dirty="0">
                <a:latin typeface="Arial Narrow" panose="020B0606020202030204" pitchFamily="34" charset="0"/>
              </a:rPr>
              <a:t>–</a:t>
            </a:r>
            <a:r>
              <a:rPr lang="ru-RU" sz="1600" dirty="0" smtClean="0">
                <a:solidFill>
                  <a:srgbClr val="000000"/>
                </a:solidFill>
                <a:latin typeface="Arial Narrow" panose="020B0606020202030204" pitchFamily="34" charset="0"/>
              </a:rPr>
              <a:t> 94 с. </a:t>
            </a:r>
            <a:endParaRPr lang="ru-RU" sz="1600" dirty="0">
              <a:solidFill>
                <a:srgbClr val="000000"/>
              </a:solidFill>
              <a:latin typeface="Arial Narrow" panose="020B0606020202030204" pitchFamily="34" charset="0"/>
            </a:endParaRPr>
          </a:p>
        </p:txBody>
      </p:sp>
      <p:sp>
        <p:nvSpPr>
          <p:cNvPr id="5" name="Прямоугольник 4"/>
          <p:cNvSpPr/>
          <p:nvPr/>
        </p:nvSpPr>
        <p:spPr>
          <a:xfrm>
            <a:off x="3690156" y="1714246"/>
            <a:ext cx="4572000" cy="2031325"/>
          </a:xfrm>
          <a:prstGeom prst="rect">
            <a:avLst/>
          </a:prstGeom>
        </p:spPr>
        <p:txBody>
          <a:bodyPr>
            <a:spAutoFit/>
          </a:bodyPr>
          <a:lstStyle/>
          <a:p>
            <a:r>
              <a:rPr lang="ru-RU" dirty="0">
                <a:solidFill>
                  <a:srgbClr val="333333"/>
                </a:solidFill>
                <a:latin typeface="Arial Narrow" panose="020B0606020202030204" pitchFamily="34" charset="0"/>
              </a:rPr>
              <a:t>В этом выпуске брошюры изложены основные принципы одной из самых распространенных разновидностей </a:t>
            </a:r>
            <a:r>
              <a:rPr lang="ru-RU" b="1" dirty="0">
                <a:solidFill>
                  <a:srgbClr val="333333"/>
                </a:solidFill>
                <a:latin typeface="Arial Narrow" panose="020B0606020202030204" pitchFamily="34" charset="0"/>
              </a:rPr>
              <a:t>китайской</a:t>
            </a:r>
            <a:r>
              <a:rPr lang="ru-RU" dirty="0">
                <a:solidFill>
                  <a:srgbClr val="333333"/>
                </a:solidFill>
                <a:latin typeface="Arial Narrow" panose="020B0606020202030204" pitchFamily="34" charset="0"/>
              </a:rPr>
              <a:t> </a:t>
            </a:r>
            <a:r>
              <a:rPr lang="ru-RU" b="1" dirty="0">
                <a:solidFill>
                  <a:srgbClr val="333333"/>
                </a:solidFill>
                <a:latin typeface="Arial Narrow" panose="020B0606020202030204" pitchFamily="34" charset="0"/>
              </a:rPr>
              <a:t>гимнастики</a:t>
            </a:r>
            <a:r>
              <a:rPr lang="ru-RU" dirty="0">
                <a:solidFill>
                  <a:srgbClr val="333333"/>
                </a:solidFill>
                <a:latin typeface="Arial Narrow" panose="020B0606020202030204" pitchFamily="34" charset="0"/>
              </a:rPr>
              <a:t> ушу </a:t>
            </a:r>
            <a:r>
              <a:rPr lang="ru-RU" dirty="0">
                <a:latin typeface="Arial Narrow" panose="020B0606020202030204" pitchFamily="34" charset="0"/>
              </a:rPr>
              <a:t>–</a:t>
            </a:r>
            <a:r>
              <a:rPr lang="ru-RU" dirty="0" smtClean="0">
                <a:solidFill>
                  <a:srgbClr val="333333"/>
                </a:solidFill>
                <a:latin typeface="Arial Narrow" panose="020B0606020202030204" pitchFamily="34" charset="0"/>
              </a:rPr>
              <a:t> </a:t>
            </a:r>
            <a:r>
              <a:rPr lang="ru-RU" dirty="0">
                <a:solidFill>
                  <a:srgbClr val="333333"/>
                </a:solidFill>
                <a:latin typeface="Arial Narrow" panose="020B0606020202030204" pitchFamily="34" charset="0"/>
              </a:rPr>
              <a:t>тайцзицюань. </a:t>
            </a:r>
            <a:r>
              <a:rPr lang="ru-RU" dirty="0" smtClean="0">
                <a:solidFill>
                  <a:srgbClr val="333333"/>
                </a:solidFill>
                <a:latin typeface="Arial Narrow" panose="020B0606020202030204" pitchFamily="34" charset="0"/>
              </a:rPr>
              <a:t>Автор подробно изложил историю её возникновения, рассказал об оздоровительно-профилактическом эффекте, приводится комплекс упражнений и методика.</a:t>
            </a:r>
            <a:endParaRPr lang="ru-RU" dirty="0">
              <a:latin typeface="Arial Narrow" panose="020B0606020202030204" pitchFamily="34" charset="0"/>
            </a:endParaRPr>
          </a:p>
        </p:txBody>
      </p:sp>
    </p:spTree>
    <p:extLst>
      <p:ext uri="{BB962C8B-B14F-4D97-AF65-F5344CB8AC3E}">
        <p14:creationId xmlns:p14="http://schemas.microsoft.com/office/powerpoint/2010/main" val="1109723710"/>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KDBS\User\Читальный зал\зож\Алена ЗОЖ\1 стоп\21-05-01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5536" y="220939"/>
            <a:ext cx="3514899" cy="549279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427984" y="476672"/>
            <a:ext cx="4572000" cy="584775"/>
          </a:xfrm>
          <a:prstGeom prst="rect">
            <a:avLst/>
          </a:prstGeom>
        </p:spPr>
        <p:txBody>
          <a:bodyPr>
            <a:spAutoFit/>
          </a:bodyPr>
          <a:lstStyle/>
          <a:p>
            <a:r>
              <a:rPr lang="ru-RU" sz="1600" b="1" dirty="0" smtClean="0">
                <a:solidFill>
                  <a:srgbClr val="333333"/>
                </a:solidFill>
                <a:latin typeface="Arial Narrow" panose="020B0606020202030204" pitchFamily="34" charset="0"/>
              </a:rPr>
              <a:t>Лаптев, А. П. Закаливайтесь</a:t>
            </a:r>
            <a:r>
              <a:rPr lang="ru-RU" sz="1600" dirty="0">
                <a:solidFill>
                  <a:srgbClr val="333333"/>
                </a:solidFill>
                <a:latin typeface="Arial Narrow" panose="020B0606020202030204" pitchFamily="34" charset="0"/>
              </a:rPr>
              <a:t> </a:t>
            </a:r>
            <a:r>
              <a:rPr lang="ru-RU" sz="1600" b="1" dirty="0">
                <a:solidFill>
                  <a:srgbClr val="333333"/>
                </a:solidFill>
                <a:latin typeface="Arial Narrow" panose="020B0606020202030204" pitchFamily="34" charset="0"/>
              </a:rPr>
              <a:t>на</a:t>
            </a:r>
            <a:r>
              <a:rPr lang="ru-RU" sz="1600" dirty="0">
                <a:solidFill>
                  <a:srgbClr val="333333"/>
                </a:solidFill>
                <a:latin typeface="Arial Narrow" panose="020B0606020202030204" pitchFamily="34" charset="0"/>
              </a:rPr>
              <a:t> </a:t>
            </a:r>
            <a:r>
              <a:rPr lang="ru-RU" sz="1600" b="1" dirty="0" smtClean="0">
                <a:solidFill>
                  <a:srgbClr val="333333"/>
                </a:solidFill>
                <a:latin typeface="Arial Narrow" panose="020B0606020202030204" pitchFamily="34" charset="0"/>
              </a:rPr>
              <a:t>здоровье</a:t>
            </a:r>
            <a:r>
              <a:rPr lang="ru-RU" sz="1600" dirty="0">
                <a:solidFill>
                  <a:srgbClr val="333333"/>
                </a:solidFill>
                <a:latin typeface="Arial Narrow" panose="020B0606020202030204" pitchFamily="34" charset="0"/>
              </a:rPr>
              <a:t> </a:t>
            </a:r>
            <a:r>
              <a:rPr lang="ru-RU" sz="1600" dirty="0" smtClean="0">
                <a:solidFill>
                  <a:srgbClr val="333333"/>
                </a:solidFill>
                <a:latin typeface="Arial Narrow" panose="020B0606020202030204" pitchFamily="34" charset="0"/>
              </a:rPr>
              <a:t>/ А. П</a:t>
            </a:r>
            <a:r>
              <a:rPr lang="ru-RU" sz="1600" dirty="0">
                <a:solidFill>
                  <a:srgbClr val="333333"/>
                </a:solidFill>
                <a:latin typeface="Arial Narrow" panose="020B0606020202030204" pitchFamily="34" charset="0"/>
              </a:rPr>
              <a:t>. Лаптев. </a:t>
            </a:r>
            <a:r>
              <a:rPr lang="ru-RU" sz="1600" dirty="0">
                <a:latin typeface="Arial Narrow" panose="020B0606020202030204" pitchFamily="34" charset="0"/>
              </a:rPr>
              <a:t>–</a:t>
            </a:r>
            <a:r>
              <a:rPr lang="ru-RU" sz="1600" dirty="0" smtClean="0">
                <a:solidFill>
                  <a:srgbClr val="333333"/>
                </a:solidFill>
                <a:latin typeface="Arial Narrow" panose="020B0606020202030204" pitchFamily="34" charset="0"/>
              </a:rPr>
              <a:t> Москва : Медицина,1991</a:t>
            </a:r>
            <a:r>
              <a:rPr lang="ru-RU" sz="1600" dirty="0">
                <a:solidFill>
                  <a:srgbClr val="333333"/>
                </a:solidFill>
                <a:latin typeface="Arial Narrow" panose="020B0606020202030204" pitchFamily="34" charset="0"/>
              </a:rPr>
              <a:t>.</a:t>
            </a:r>
            <a:endParaRPr lang="ru-RU" sz="1600" dirty="0">
              <a:latin typeface="Arial Narrow" panose="020B0606020202030204" pitchFamily="34" charset="0"/>
            </a:endParaRPr>
          </a:p>
        </p:txBody>
      </p:sp>
      <p:sp>
        <p:nvSpPr>
          <p:cNvPr id="3" name="Прямоугольник 2"/>
          <p:cNvSpPr/>
          <p:nvPr/>
        </p:nvSpPr>
        <p:spPr>
          <a:xfrm>
            <a:off x="4139952" y="1767412"/>
            <a:ext cx="4860032" cy="1754326"/>
          </a:xfrm>
          <a:prstGeom prst="rect">
            <a:avLst/>
          </a:prstGeom>
        </p:spPr>
        <p:txBody>
          <a:bodyPr wrap="square">
            <a:spAutoFit/>
          </a:bodyPr>
          <a:lstStyle/>
          <a:p>
            <a:r>
              <a:rPr lang="ru-RU" dirty="0" smtClean="0">
                <a:solidFill>
                  <a:srgbClr val="333333"/>
                </a:solidFill>
                <a:latin typeface="Arial Narrow" panose="020B0606020202030204" pitchFamily="34" charset="0"/>
              </a:rPr>
              <a:t>В </a:t>
            </a:r>
            <a:r>
              <a:rPr lang="ru-RU" dirty="0">
                <a:solidFill>
                  <a:srgbClr val="333333"/>
                </a:solidFill>
                <a:latin typeface="Arial Narrow" panose="020B0606020202030204" pitchFamily="34" charset="0"/>
              </a:rPr>
              <a:t>книге рассказывается, как с помощью </a:t>
            </a:r>
            <a:r>
              <a:rPr lang="ru-RU" dirty="0" smtClean="0">
                <a:solidFill>
                  <a:srgbClr val="333333"/>
                </a:solidFill>
                <a:latin typeface="Arial Narrow" panose="020B0606020202030204" pitchFamily="34" charset="0"/>
              </a:rPr>
              <a:t>всевозможных средств </a:t>
            </a:r>
            <a:r>
              <a:rPr lang="ru-RU" b="1" dirty="0" smtClean="0">
                <a:solidFill>
                  <a:srgbClr val="333333"/>
                </a:solidFill>
                <a:latin typeface="Arial Narrow" panose="020B0606020202030204" pitchFamily="34" charset="0"/>
              </a:rPr>
              <a:t>закаливания </a:t>
            </a:r>
            <a:r>
              <a:rPr lang="ru-RU" dirty="0" smtClean="0">
                <a:solidFill>
                  <a:srgbClr val="333333"/>
                </a:solidFill>
                <a:latin typeface="Arial Narrow" panose="020B0606020202030204" pitchFamily="34" charset="0"/>
              </a:rPr>
              <a:t>(воздушных </a:t>
            </a:r>
            <a:r>
              <a:rPr lang="ru-RU" dirty="0">
                <a:solidFill>
                  <a:srgbClr val="333333"/>
                </a:solidFill>
                <a:latin typeface="Arial Narrow" panose="020B0606020202030204" pitchFamily="34" charset="0"/>
              </a:rPr>
              <a:t>и солнечных ванн, водных </a:t>
            </a:r>
            <a:r>
              <a:rPr lang="ru-RU" dirty="0" smtClean="0">
                <a:solidFill>
                  <a:srgbClr val="333333"/>
                </a:solidFill>
                <a:latin typeface="Arial Narrow" panose="020B0606020202030204" pitchFamily="34" charset="0"/>
              </a:rPr>
              <a:t>процедур, банного жара, зимних купаний) приобрести отменное здоровье, высокую работоспособность, превосходный жизненный тонус...</a:t>
            </a:r>
            <a:r>
              <a:rPr lang="ru-RU" dirty="0">
                <a:solidFill>
                  <a:srgbClr val="333333"/>
                </a:solidFill>
                <a:latin typeface="Arial Narrow" panose="020B0606020202030204" pitchFamily="34" charset="0"/>
              </a:rPr>
              <a:t> </a:t>
            </a:r>
            <a:endParaRPr lang="ru-RU" dirty="0">
              <a:latin typeface="Arial Narrow" panose="020B0606020202030204" pitchFamily="34" charset="0"/>
            </a:endParaRPr>
          </a:p>
        </p:txBody>
      </p:sp>
    </p:spTree>
    <p:extLst>
      <p:ext uri="{BB962C8B-B14F-4D97-AF65-F5344CB8AC3E}">
        <p14:creationId xmlns:p14="http://schemas.microsoft.com/office/powerpoint/2010/main" val="3228665995"/>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KDBS\User\Читальный зал\зож\Алена ЗОЖ\1 стоп\21-05-011.jp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5300"/>
                    </a14:imgEffect>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539552" y="404664"/>
            <a:ext cx="3168352" cy="477743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905672" y="692696"/>
            <a:ext cx="4896544" cy="584775"/>
          </a:xfrm>
          <a:prstGeom prst="rect">
            <a:avLst/>
          </a:prstGeom>
        </p:spPr>
        <p:txBody>
          <a:bodyPr wrap="square">
            <a:spAutoFit/>
          </a:bodyPr>
          <a:lstStyle/>
          <a:p>
            <a:r>
              <a:rPr lang="ru-RU" sz="1600" b="1" dirty="0" smtClean="0">
                <a:solidFill>
                  <a:srgbClr val="372636"/>
                </a:solidFill>
                <a:latin typeface="Arial Narrow" panose="020B0606020202030204" pitchFamily="34" charset="0"/>
              </a:rPr>
              <a:t>Латохина, </a:t>
            </a:r>
            <a:r>
              <a:rPr lang="ru-RU" sz="1600" b="1" dirty="0">
                <a:solidFill>
                  <a:srgbClr val="372636"/>
                </a:solidFill>
                <a:latin typeface="Arial Narrow" panose="020B0606020202030204" pitchFamily="34" charset="0"/>
              </a:rPr>
              <a:t>Л</a:t>
            </a:r>
            <a:r>
              <a:rPr lang="ru-RU" sz="1600" b="1" dirty="0" smtClean="0">
                <a:solidFill>
                  <a:srgbClr val="372636"/>
                </a:solidFill>
                <a:latin typeface="Arial Narrow" panose="020B0606020202030204" pitchFamily="34" charset="0"/>
              </a:rPr>
              <a:t>. И.</a:t>
            </a:r>
            <a:r>
              <a:rPr lang="ru-RU" sz="1600" b="1" dirty="0" smtClean="0">
                <a:latin typeface="Arial Narrow" panose="020B0606020202030204" pitchFamily="34" charset="0"/>
              </a:rPr>
              <a:t> </a:t>
            </a:r>
            <a:r>
              <a:rPr lang="ru-RU" sz="1600" b="1" dirty="0" smtClean="0">
                <a:solidFill>
                  <a:srgbClr val="372636"/>
                </a:solidFill>
                <a:latin typeface="Arial Narrow" panose="020B0606020202030204" pitchFamily="34" charset="0"/>
              </a:rPr>
              <a:t>Хатха-йога </a:t>
            </a:r>
            <a:r>
              <a:rPr lang="ru-RU" sz="1600" b="1" dirty="0">
                <a:solidFill>
                  <a:srgbClr val="372636"/>
                </a:solidFill>
                <a:latin typeface="Arial Narrow" panose="020B0606020202030204" pitchFamily="34" charset="0"/>
              </a:rPr>
              <a:t>для </a:t>
            </a:r>
            <a:r>
              <a:rPr lang="ru-RU" sz="1600" b="1" dirty="0" smtClean="0">
                <a:solidFill>
                  <a:srgbClr val="372636"/>
                </a:solidFill>
                <a:latin typeface="Arial Narrow" panose="020B0606020202030204" pitchFamily="34" charset="0"/>
              </a:rPr>
              <a:t>детей </a:t>
            </a:r>
            <a:r>
              <a:rPr lang="ru-RU" sz="1600" dirty="0" smtClean="0">
                <a:solidFill>
                  <a:srgbClr val="372636"/>
                </a:solidFill>
                <a:latin typeface="Arial Narrow" panose="020B0606020202030204" pitchFamily="34" charset="0"/>
              </a:rPr>
              <a:t>/ Л. И. Латохина. Москва : Просвещение, 1993. – 155 с.</a:t>
            </a:r>
            <a:endParaRPr lang="ru-RU" sz="1600" dirty="0">
              <a:latin typeface="Arial Narrow" panose="020B0606020202030204" pitchFamily="34" charset="0"/>
            </a:endParaRPr>
          </a:p>
        </p:txBody>
      </p:sp>
      <p:sp>
        <p:nvSpPr>
          <p:cNvPr id="4" name="Прямоугольник 3"/>
          <p:cNvSpPr/>
          <p:nvPr/>
        </p:nvSpPr>
        <p:spPr>
          <a:xfrm>
            <a:off x="3997001" y="1423472"/>
            <a:ext cx="4713885" cy="3416320"/>
          </a:xfrm>
          <a:prstGeom prst="rect">
            <a:avLst/>
          </a:prstGeom>
        </p:spPr>
        <p:txBody>
          <a:bodyPr wrap="square">
            <a:spAutoFit/>
          </a:bodyPr>
          <a:lstStyle/>
          <a:p>
            <a:r>
              <a:rPr lang="ru-RU" dirty="0" smtClean="0">
                <a:latin typeface="Arial Narrow" panose="020B0606020202030204" pitchFamily="34" charset="0"/>
              </a:rPr>
              <a:t>«</a:t>
            </a:r>
            <a:r>
              <a:rPr lang="ru-RU" dirty="0" smtClean="0">
                <a:solidFill>
                  <a:srgbClr val="372636"/>
                </a:solidFill>
                <a:latin typeface="Arial Narrow" panose="020B0606020202030204" pitchFamily="34" charset="0"/>
              </a:rPr>
              <a:t>Книга </a:t>
            </a:r>
            <a:r>
              <a:rPr lang="ru-RU" dirty="0">
                <a:solidFill>
                  <a:srgbClr val="372636"/>
                </a:solidFill>
                <a:latin typeface="Arial Narrow" panose="020B0606020202030204" pitchFamily="34" charset="0"/>
              </a:rPr>
              <a:t>посвящена одному из нетрадиционных методов оздоровления – гимнастике с элементами </a:t>
            </a:r>
            <a:r>
              <a:rPr lang="ru-RU" dirty="0" err="1" smtClean="0">
                <a:solidFill>
                  <a:srgbClr val="372636"/>
                </a:solidFill>
                <a:latin typeface="Arial Narrow" panose="020B0606020202030204" pitchFamily="34" charset="0"/>
              </a:rPr>
              <a:t>хатха</a:t>
            </a:r>
            <a:r>
              <a:rPr lang="ru-RU" dirty="0" smtClean="0">
                <a:solidFill>
                  <a:srgbClr val="372636"/>
                </a:solidFill>
                <a:latin typeface="Arial Narrow" panose="020B0606020202030204" pitchFamily="34" charset="0"/>
              </a:rPr>
              <a:t>-йоги</a:t>
            </a:r>
            <a:r>
              <a:rPr lang="ru-RU" dirty="0">
                <a:solidFill>
                  <a:srgbClr val="372636"/>
                </a:solidFill>
                <a:latin typeface="Arial Narrow" panose="020B0606020202030204" pitchFamily="34" charset="0"/>
              </a:rPr>
              <a:t>. В книге вы найдете комплексы статических упражнений (</a:t>
            </a:r>
            <a:r>
              <a:rPr lang="ru-RU" dirty="0" err="1" smtClean="0">
                <a:solidFill>
                  <a:srgbClr val="372636"/>
                </a:solidFill>
                <a:latin typeface="Arial Narrow" panose="020B0606020202030204" pitchFamily="34" charset="0"/>
              </a:rPr>
              <a:t>йогических</a:t>
            </a:r>
            <a:r>
              <a:rPr lang="ru-RU" dirty="0" smtClean="0">
                <a:solidFill>
                  <a:srgbClr val="372636"/>
                </a:solidFill>
                <a:latin typeface="Arial Narrow" panose="020B0606020202030204" pitchFamily="34" charset="0"/>
              </a:rPr>
              <a:t> </a:t>
            </a:r>
            <a:r>
              <a:rPr lang="ru-RU" dirty="0">
                <a:solidFill>
                  <a:srgbClr val="372636"/>
                </a:solidFill>
                <a:latin typeface="Arial Narrow" panose="020B0606020202030204" pitchFamily="34" charset="0"/>
              </a:rPr>
              <a:t>поз), упражнения для развития силы воли, внимания, воображения, советы по питанию, гигиене</a:t>
            </a:r>
            <a:r>
              <a:rPr lang="ru-RU" dirty="0" smtClean="0">
                <a:solidFill>
                  <a:srgbClr val="372636"/>
                </a:solidFill>
                <a:latin typeface="Arial Narrow" panose="020B0606020202030204" pitchFamily="34" charset="0"/>
              </a:rPr>
              <a:t>.</a:t>
            </a:r>
          </a:p>
          <a:p>
            <a:r>
              <a:rPr lang="ru-RU" dirty="0">
                <a:latin typeface="Arial Narrow" panose="020B0606020202030204" pitchFamily="34" charset="0"/>
              </a:rPr>
              <a:t/>
            </a:r>
            <a:br>
              <a:rPr lang="ru-RU" dirty="0">
                <a:latin typeface="Arial Narrow" panose="020B0606020202030204" pitchFamily="34" charset="0"/>
              </a:rPr>
            </a:br>
            <a:r>
              <a:rPr lang="ru-RU" dirty="0">
                <a:solidFill>
                  <a:srgbClr val="372636"/>
                </a:solidFill>
                <a:latin typeface="Arial Narrow" panose="020B0606020202030204" pitchFamily="34" charset="0"/>
              </a:rPr>
              <a:t>Книга написана в популярной форме. Она адресована учащимся и родителям, будет полезна учителям, людям различного возраста, в том числе с ослабленным </a:t>
            </a:r>
            <a:r>
              <a:rPr lang="ru-RU" dirty="0" smtClean="0">
                <a:solidFill>
                  <a:srgbClr val="372636"/>
                </a:solidFill>
                <a:latin typeface="Arial Narrow" panose="020B0606020202030204" pitchFamily="34" charset="0"/>
              </a:rPr>
              <a:t>здоровьем</a:t>
            </a:r>
            <a:r>
              <a:rPr lang="ru-RU" dirty="0" smtClean="0">
                <a:latin typeface="Arial Narrow" panose="020B0606020202030204" pitchFamily="34" charset="0"/>
              </a:rPr>
              <a:t>»</a:t>
            </a:r>
            <a:r>
              <a:rPr lang="ru-RU" dirty="0">
                <a:latin typeface="Arial Narrow" panose="020B0606020202030204" pitchFamily="34" charset="0"/>
              </a:rPr>
              <a:t/>
            </a:r>
            <a:br>
              <a:rPr lang="ru-RU" dirty="0">
                <a:latin typeface="Arial Narrow" panose="020B0606020202030204" pitchFamily="34" charset="0"/>
              </a:rPr>
            </a:br>
            <a:endParaRPr lang="ru-RU" dirty="0">
              <a:latin typeface="Arial Narrow" panose="020B0606020202030204" pitchFamily="34" charset="0"/>
            </a:endParaRPr>
          </a:p>
        </p:txBody>
      </p:sp>
    </p:spTree>
    <p:extLst>
      <p:ext uri="{BB962C8B-B14F-4D97-AF65-F5344CB8AC3E}">
        <p14:creationId xmlns:p14="http://schemas.microsoft.com/office/powerpoint/2010/main" val="2494115286"/>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KDBS\User\Читальный зал\зож\Алена ЗОЖ\1 стоп\21-05-008.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0623" y="394412"/>
            <a:ext cx="3058468" cy="483478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419872" y="163805"/>
            <a:ext cx="5544616" cy="5816977"/>
          </a:xfrm>
          <a:prstGeom prst="rect">
            <a:avLst/>
          </a:prstGeom>
        </p:spPr>
        <p:txBody>
          <a:bodyPr wrap="square">
            <a:spAutoFit/>
          </a:bodyPr>
          <a:lstStyle/>
          <a:p>
            <a:r>
              <a:rPr lang="ru-RU" sz="1600" b="1" dirty="0" smtClean="0">
                <a:solidFill>
                  <a:srgbClr val="333333"/>
                </a:solidFill>
                <a:latin typeface="Arial Narrow" panose="020B0606020202030204" pitchFamily="34" charset="0"/>
              </a:rPr>
              <a:t>Волков, О. А. Весёлая йога: специально для детей </a:t>
            </a:r>
            <a:r>
              <a:rPr lang="ru-RU" sz="1600" dirty="0" smtClean="0">
                <a:solidFill>
                  <a:srgbClr val="333333"/>
                </a:solidFill>
                <a:latin typeface="Arial Narrow" panose="020B0606020202030204" pitchFamily="34" charset="0"/>
              </a:rPr>
              <a:t>/ </a:t>
            </a:r>
          </a:p>
          <a:p>
            <a:r>
              <a:rPr lang="ru-RU" sz="1600" dirty="0" smtClean="0">
                <a:solidFill>
                  <a:srgbClr val="333333"/>
                </a:solidFill>
                <a:latin typeface="Arial Narrow" panose="020B0606020202030204" pitchFamily="34" charset="0"/>
              </a:rPr>
              <a:t>О. А. Волков. – Ростов-на-Дону : Феникс, 2008. – 126 с. – (Жизнь удалась).</a:t>
            </a:r>
          </a:p>
          <a:p>
            <a:endParaRPr lang="ru-RU" dirty="0">
              <a:solidFill>
                <a:srgbClr val="333333"/>
              </a:solidFill>
              <a:latin typeface="Arial Narrow" panose="020B0606020202030204" pitchFamily="34" charset="0"/>
            </a:endParaRPr>
          </a:p>
          <a:p>
            <a:r>
              <a:rPr lang="ru-RU" dirty="0" smtClean="0">
                <a:solidFill>
                  <a:srgbClr val="333333"/>
                </a:solidFill>
                <a:latin typeface="Arial Narrow" panose="020B0606020202030204" pitchFamily="34" charset="0"/>
              </a:rPr>
              <a:t>Настоящего </a:t>
            </a:r>
            <a:r>
              <a:rPr lang="ru-RU" dirty="0">
                <a:solidFill>
                  <a:srgbClr val="333333"/>
                </a:solidFill>
                <a:latin typeface="Arial Narrow" panose="020B0606020202030204" pitchFamily="34" charset="0"/>
              </a:rPr>
              <a:t>физического здоровья и душевного равновесия может достигнуть лишь тот, кому с детства удалось научиться жить в гармонии с собой, с окружающей природой, управлять своими эмоциями и мышлением. Детская йога поможет </a:t>
            </a:r>
            <a:r>
              <a:rPr lang="ru-RU" dirty="0" smtClean="0">
                <a:solidFill>
                  <a:srgbClr val="333333"/>
                </a:solidFill>
                <a:latin typeface="Arial Narrow" panose="020B0606020202030204" pitchFamily="34" charset="0"/>
              </a:rPr>
              <a:t>детям </a:t>
            </a:r>
            <a:r>
              <a:rPr lang="ru-RU" dirty="0">
                <a:solidFill>
                  <a:srgbClr val="333333"/>
                </a:solidFill>
                <a:latin typeface="Arial Narrow" panose="020B0606020202030204" pitchFamily="34" charset="0"/>
              </a:rPr>
              <a:t>развить гибкость, хорошую осанку и координацию движений и впоследствии избежать таких распространенных заболеваний </a:t>
            </a:r>
            <a:r>
              <a:rPr lang="ru-RU" dirty="0" smtClean="0">
                <a:solidFill>
                  <a:srgbClr val="333333"/>
                </a:solidFill>
                <a:latin typeface="Arial Narrow" panose="020B0606020202030204" pitchFamily="34" charset="0"/>
              </a:rPr>
              <a:t>позвоночника, </a:t>
            </a:r>
            <a:r>
              <a:rPr lang="ru-RU" dirty="0">
                <a:solidFill>
                  <a:srgbClr val="333333"/>
                </a:solidFill>
                <a:latin typeface="Arial Narrow" panose="020B0606020202030204" pitchFamily="34" charset="0"/>
              </a:rPr>
              <a:t>как </a:t>
            </a:r>
            <a:r>
              <a:rPr lang="ru-RU" dirty="0" smtClean="0">
                <a:solidFill>
                  <a:srgbClr val="333333"/>
                </a:solidFill>
                <a:latin typeface="Arial Narrow" panose="020B0606020202030204" pitchFamily="34" charset="0"/>
              </a:rPr>
              <a:t>сколиоз; </a:t>
            </a:r>
            <a:r>
              <a:rPr lang="ru-RU" dirty="0">
                <a:solidFill>
                  <a:srgbClr val="333333"/>
                </a:solidFill>
                <a:latin typeface="Arial Narrow" panose="020B0606020202030204" pitchFamily="34" charset="0"/>
              </a:rPr>
              <a:t>укрепить внутренние органы и улучшить общее состояние. Не все асаны (позы йоги), представленные в книге, просты в исполнении, именно поэтому они помогают ребенку развивать силу воли, чувствительность и узнать много нового о себе. Эти интересные упражнения укрепляют мышцы, делают их более эластичными, разрабатывают суставы, делая движения ребенка красивыми, </a:t>
            </a:r>
            <a:r>
              <a:rPr lang="ru-RU" dirty="0" smtClean="0">
                <a:solidFill>
                  <a:srgbClr val="333333"/>
                </a:solidFill>
                <a:latin typeface="Arial Narrow" panose="020B0606020202030204" pitchFamily="34" charset="0"/>
              </a:rPr>
              <a:t>пластичными; </a:t>
            </a:r>
            <a:r>
              <a:rPr lang="ru-RU" dirty="0">
                <a:solidFill>
                  <a:srgbClr val="333333"/>
                </a:solidFill>
                <a:latin typeface="Arial Narrow" panose="020B0606020202030204" pitchFamily="34" charset="0"/>
              </a:rPr>
              <a:t>укрепляют внутренние органы и улучшают </a:t>
            </a:r>
            <a:r>
              <a:rPr lang="ru-RU" dirty="0" smtClean="0">
                <a:solidFill>
                  <a:srgbClr val="333333"/>
                </a:solidFill>
                <a:latin typeface="Arial Narrow" panose="020B0606020202030204" pitchFamily="34" charset="0"/>
              </a:rPr>
              <a:t>самочувствие.</a:t>
            </a:r>
            <a:r>
              <a:rPr lang="ru-RU" dirty="0">
                <a:latin typeface="Arial Narrow" panose="020B0606020202030204" pitchFamily="34" charset="0"/>
              </a:rPr>
              <a:t/>
            </a:r>
            <a:br>
              <a:rPr lang="ru-RU" dirty="0">
                <a:latin typeface="Arial Narrow" panose="020B0606020202030204" pitchFamily="34" charset="0"/>
              </a:rPr>
            </a:br>
            <a:endParaRPr lang="ru-RU" dirty="0">
              <a:latin typeface="Arial Narrow" panose="020B0606020202030204" pitchFamily="34" charset="0"/>
            </a:endParaRPr>
          </a:p>
        </p:txBody>
      </p:sp>
      <p:sp>
        <p:nvSpPr>
          <p:cNvPr id="4" name="Прямоугольник 3"/>
          <p:cNvSpPr/>
          <p:nvPr/>
        </p:nvSpPr>
        <p:spPr>
          <a:xfrm>
            <a:off x="3491880" y="29494"/>
            <a:ext cx="4572000" cy="369332"/>
          </a:xfrm>
          <a:prstGeom prst="rect">
            <a:avLst/>
          </a:prstGeom>
        </p:spPr>
        <p:txBody>
          <a:bodyPr>
            <a:spAutoFit/>
          </a:bodyPr>
          <a:lstStyle/>
          <a:p>
            <a:r>
              <a:rPr lang="ru-RU" dirty="0">
                <a:solidFill>
                  <a:srgbClr val="02243F"/>
                </a:solidFill>
                <a:latin typeface="Scada"/>
              </a:rPr>
              <a:t> </a:t>
            </a:r>
            <a:r>
              <a:rPr lang="ru-RU" dirty="0" smtClean="0">
                <a:latin typeface="Scada"/>
              </a:rPr>
              <a:t> </a:t>
            </a:r>
            <a:endParaRPr lang="ru-RU" u="sng" dirty="0"/>
          </a:p>
        </p:txBody>
      </p:sp>
    </p:spTree>
    <p:extLst>
      <p:ext uri="{BB962C8B-B14F-4D97-AF65-F5344CB8AC3E}">
        <p14:creationId xmlns:p14="http://schemas.microsoft.com/office/powerpoint/2010/main" val="1430647667"/>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KDBS\User\Читальный зал\зож\Алена ЗОЖ\1 стоп\21-05-00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1202" y="1052736"/>
            <a:ext cx="4214774" cy="284666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542885" y="694276"/>
            <a:ext cx="4543793" cy="3539430"/>
          </a:xfrm>
          <a:prstGeom prst="rect">
            <a:avLst/>
          </a:prstGeom>
        </p:spPr>
        <p:txBody>
          <a:bodyPr wrap="square">
            <a:spAutoFit/>
          </a:bodyPr>
          <a:lstStyle/>
          <a:p>
            <a:r>
              <a:rPr lang="ru-RU" sz="1600" b="1" dirty="0" smtClean="0">
                <a:latin typeface="Arial Narrow" panose="020B0606020202030204" pitchFamily="34" charset="0"/>
              </a:rPr>
              <a:t>Занкина, В. Йога в кармане. Детская практика </a:t>
            </a:r>
            <a:r>
              <a:rPr lang="ru-RU" sz="1600" dirty="0" smtClean="0">
                <a:latin typeface="Arial Narrow" panose="020B0606020202030204" pitchFamily="34" charset="0"/>
              </a:rPr>
              <a:t>/ </a:t>
            </a:r>
          </a:p>
          <a:p>
            <a:r>
              <a:rPr lang="ru-RU" sz="1600" dirty="0" smtClean="0">
                <a:latin typeface="Arial Narrow" panose="020B0606020202030204" pitchFamily="34" charset="0"/>
              </a:rPr>
              <a:t>В. Занкина. –  Москва : Альпина нон-фикшн, 2012.  </a:t>
            </a:r>
          </a:p>
          <a:p>
            <a:r>
              <a:rPr lang="ru-RU" sz="1600" dirty="0" smtClean="0">
                <a:latin typeface="Arial Narrow" panose="020B0606020202030204" pitchFamily="34" charset="0"/>
              </a:rPr>
              <a:t>160 с.</a:t>
            </a:r>
          </a:p>
          <a:p>
            <a:endParaRPr lang="ru-RU" sz="1400" dirty="0">
              <a:latin typeface="Arial Narrow" panose="020B0606020202030204" pitchFamily="34" charset="0"/>
            </a:endParaRPr>
          </a:p>
          <a:p>
            <a:r>
              <a:rPr lang="ru-RU" dirty="0" smtClean="0">
                <a:latin typeface="Arial Narrow" panose="020B0606020202030204" pitchFamily="34" charset="0"/>
              </a:rPr>
              <a:t>«</a:t>
            </a:r>
            <a:r>
              <a:rPr lang="ru-RU" dirty="0">
                <a:latin typeface="Arial Narrow" panose="020B0606020202030204" pitchFamily="34" charset="0"/>
              </a:rPr>
              <a:t>Йога – </a:t>
            </a:r>
            <a:r>
              <a:rPr lang="ru-RU" dirty="0" smtClean="0">
                <a:latin typeface="Arial Narrow" panose="020B0606020202030204" pitchFamily="34" charset="0"/>
              </a:rPr>
              <a:t>это способ лучше понимать себя и чувствовать в себе здоровье, уверенность и счастье каждый день. Начиная изучать йогу с ранних лет, дети легко схватывают самую суть этих древних знаний. Практика йоги вместе с этой книгой покажет вам, что все взрослые еще немного дети, а дети </a:t>
            </a:r>
            <a:r>
              <a:rPr lang="ru-RU" dirty="0">
                <a:latin typeface="Arial Narrow" panose="020B0606020202030204" pitchFamily="34" charset="0"/>
              </a:rPr>
              <a:t>– </a:t>
            </a:r>
            <a:r>
              <a:rPr lang="ru-RU" dirty="0" smtClean="0">
                <a:latin typeface="Arial Narrow" panose="020B0606020202030204" pitchFamily="34" charset="0"/>
              </a:rPr>
              <a:t>уже во многом взрослые».</a:t>
            </a:r>
            <a:br>
              <a:rPr lang="ru-RU" dirty="0" smtClean="0">
                <a:latin typeface="Arial Narrow" panose="020B0606020202030204" pitchFamily="34" charset="0"/>
              </a:rPr>
            </a:br>
            <a:endParaRPr lang="ru-RU" dirty="0">
              <a:latin typeface="Arial Narrow" panose="020B0606020202030204" pitchFamily="34" charset="0"/>
            </a:endParaRPr>
          </a:p>
        </p:txBody>
      </p:sp>
      <p:sp>
        <p:nvSpPr>
          <p:cNvPr id="4" name="Прямоугольник 3"/>
          <p:cNvSpPr/>
          <p:nvPr/>
        </p:nvSpPr>
        <p:spPr>
          <a:xfrm>
            <a:off x="546841" y="4149080"/>
            <a:ext cx="8568952" cy="1754326"/>
          </a:xfrm>
          <a:prstGeom prst="rect">
            <a:avLst/>
          </a:prstGeom>
        </p:spPr>
        <p:txBody>
          <a:bodyPr wrap="square">
            <a:spAutoFit/>
          </a:bodyPr>
          <a:lstStyle/>
          <a:p>
            <a:r>
              <a:rPr lang="ru-RU" dirty="0" smtClean="0">
                <a:solidFill>
                  <a:prstClr val="black"/>
                </a:solidFill>
                <a:latin typeface="Arial Narrow" panose="020B0606020202030204" pitchFamily="34" charset="0"/>
              </a:rPr>
              <a:t> В </a:t>
            </a:r>
            <a:r>
              <a:rPr lang="ru-RU" dirty="0">
                <a:solidFill>
                  <a:prstClr val="black"/>
                </a:solidFill>
                <a:latin typeface="Arial Narrow" panose="020B0606020202030204" pitchFamily="34" charset="0"/>
              </a:rPr>
              <a:t>первой главе вы узнаете о подходе к детской практике с учетом особенностей развития ребенка. Вторая глава состоит из трех частей: 1-я часть </a:t>
            </a:r>
            <a:r>
              <a:rPr lang="ru-RU" dirty="0">
                <a:latin typeface="Arial Narrow" panose="020B0606020202030204" pitchFamily="34" charset="0"/>
              </a:rPr>
              <a:t>–</a:t>
            </a:r>
            <a:r>
              <a:rPr lang="ru-RU" dirty="0" smtClean="0">
                <a:solidFill>
                  <a:prstClr val="black"/>
                </a:solidFill>
                <a:latin typeface="Arial Narrow" panose="020B0606020202030204" pitchFamily="34" charset="0"/>
              </a:rPr>
              <a:t> </a:t>
            </a:r>
            <a:r>
              <a:rPr lang="ru-RU" dirty="0">
                <a:latin typeface="Arial Narrow" panose="020B0606020202030204" pitchFamily="34" charset="0"/>
              </a:rPr>
              <a:t>«</a:t>
            </a:r>
            <a:r>
              <a:rPr lang="ru-RU" dirty="0" smtClean="0">
                <a:solidFill>
                  <a:prstClr val="black"/>
                </a:solidFill>
                <a:latin typeface="Arial Narrow" panose="020B0606020202030204" pitchFamily="34" charset="0"/>
              </a:rPr>
              <a:t>Движение</a:t>
            </a:r>
            <a:r>
              <a:rPr lang="ru-RU" dirty="0">
                <a:latin typeface="Arial Narrow" panose="020B0606020202030204" pitchFamily="34" charset="0"/>
              </a:rPr>
              <a:t>»</a:t>
            </a:r>
            <a:r>
              <a:rPr lang="ru-RU" dirty="0" smtClean="0">
                <a:solidFill>
                  <a:prstClr val="black"/>
                </a:solidFill>
                <a:latin typeface="Arial Narrow" panose="020B0606020202030204" pitchFamily="34" charset="0"/>
              </a:rPr>
              <a:t> </a:t>
            </a:r>
            <a:r>
              <a:rPr lang="ru-RU" dirty="0">
                <a:latin typeface="Arial Narrow" panose="020B0606020202030204" pitchFamily="34" charset="0"/>
              </a:rPr>
              <a:t>–</a:t>
            </a:r>
            <a:r>
              <a:rPr lang="ru-RU" dirty="0" smtClean="0">
                <a:solidFill>
                  <a:prstClr val="black"/>
                </a:solidFill>
                <a:latin typeface="Arial Narrow" panose="020B0606020202030204" pitchFamily="34" charset="0"/>
              </a:rPr>
              <a:t> </a:t>
            </a:r>
            <a:r>
              <a:rPr lang="ru-RU" dirty="0">
                <a:solidFill>
                  <a:prstClr val="black"/>
                </a:solidFill>
                <a:latin typeface="Arial Narrow" panose="020B0606020202030204" pitchFamily="34" charset="0"/>
              </a:rPr>
              <a:t>дает последовательность поз для силы и бодрости, 2-я часть </a:t>
            </a:r>
            <a:r>
              <a:rPr lang="ru-RU" dirty="0">
                <a:latin typeface="Arial Narrow" panose="020B0606020202030204" pitchFamily="34" charset="0"/>
              </a:rPr>
              <a:t>–</a:t>
            </a:r>
            <a:r>
              <a:rPr lang="ru-RU" dirty="0" smtClean="0">
                <a:solidFill>
                  <a:prstClr val="black"/>
                </a:solidFill>
                <a:latin typeface="Arial Narrow" panose="020B0606020202030204" pitchFamily="34" charset="0"/>
              </a:rPr>
              <a:t> </a:t>
            </a:r>
            <a:r>
              <a:rPr lang="ru-RU" dirty="0">
                <a:latin typeface="Arial Narrow" panose="020B0606020202030204" pitchFamily="34" charset="0"/>
              </a:rPr>
              <a:t>«</a:t>
            </a:r>
            <a:r>
              <a:rPr lang="ru-RU" dirty="0" smtClean="0">
                <a:solidFill>
                  <a:prstClr val="black"/>
                </a:solidFill>
                <a:latin typeface="Arial Narrow" panose="020B0606020202030204" pitchFamily="34" charset="0"/>
              </a:rPr>
              <a:t>Дыхание</a:t>
            </a:r>
            <a:r>
              <a:rPr lang="ru-RU" dirty="0">
                <a:latin typeface="Arial Narrow" panose="020B0606020202030204" pitchFamily="34" charset="0"/>
              </a:rPr>
              <a:t>»</a:t>
            </a:r>
            <a:r>
              <a:rPr lang="ru-RU" dirty="0" smtClean="0">
                <a:solidFill>
                  <a:prstClr val="black"/>
                </a:solidFill>
                <a:latin typeface="Arial Narrow" panose="020B0606020202030204" pitchFamily="34" charset="0"/>
              </a:rPr>
              <a:t> </a:t>
            </a:r>
            <a:r>
              <a:rPr lang="ru-RU" dirty="0">
                <a:latin typeface="Arial Narrow" panose="020B0606020202030204" pitchFamily="34" charset="0"/>
              </a:rPr>
              <a:t>–</a:t>
            </a:r>
            <a:r>
              <a:rPr lang="ru-RU" dirty="0" smtClean="0">
                <a:solidFill>
                  <a:prstClr val="black"/>
                </a:solidFill>
                <a:latin typeface="Arial Narrow" panose="020B0606020202030204" pitchFamily="34" charset="0"/>
              </a:rPr>
              <a:t> </a:t>
            </a:r>
            <a:r>
              <a:rPr lang="ru-RU" dirty="0">
                <a:solidFill>
                  <a:prstClr val="black"/>
                </a:solidFill>
                <a:latin typeface="Arial Narrow" panose="020B0606020202030204" pitchFamily="34" charset="0"/>
              </a:rPr>
              <a:t>объясняет позы для снятия любого напряжения, 3-я часть </a:t>
            </a:r>
            <a:r>
              <a:rPr lang="ru-RU" dirty="0">
                <a:latin typeface="Arial Narrow" panose="020B0606020202030204" pitchFamily="34" charset="0"/>
              </a:rPr>
              <a:t>–</a:t>
            </a:r>
            <a:r>
              <a:rPr lang="ru-RU" dirty="0" smtClean="0">
                <a:solidFill>
                  <a:prstClr val="black"/>
                </a:solidFill>
                <a:latin typeface="Arial Narrow" panose="020B0606020202030204" pitchFamily="34" charset="0"/>
              </a:rPr>
              <a:t> </a:t>
            </a:r>
            <a:r>
              <a:rPr lang="ru-RU" dirty="0">
                <a:latin typeface="Arial Narrow" panose="020B0606020202030204" pitchFamily="34" charset="0"/>
              </a:rPr>
              <a:t>«</a:t>
            </a:r>
            <a:r>
              <a:rPr lang="ru-RU" dirty="0" smtClean="0">
                <a:solidFill>
                  <a:prstClr val="black"/>
                </a:solidFill>
                <a:latin typeface="Arial Narrow" panose="020B0606020202030204" pitchFamily="34" charset="0"/>
              </a:rPr>
              <a:t>Дружба</a:t>
            </a:r>
            <a:r>
              <a:rPr lang="ru-RU" dirty="0">
                <a:latin typeface="Arial Narrow" panose="020B0606020202030204" pitchFamily="34" charset="0"/>
              </a:rPr>
              <a:t>»</a:t>
            </a:r>
            <a:r>
              <a:rPr lang="ru-RU" dirty="0" smtClean="0">
                <a:solidFill>
                  <a:prstClr val="black"/>
                </a:solidFill>
                <a:latin typeface="Arial Narrow" panose="020B0606020202030204" pitchFamily="34" charset="0"/>
              </a:rPr>
              <a:t> </a:t>
            </a:r>
            <a:r>
              <a:rPr lang="ru-RU" dirty="0">
                <a:latin typeface="Arial Narrow" panose="020B0606020202030204" pitchFamily="34" charset="0"/>
              </a:rPr>
              <a:t>–</a:t>
            </a:r>
            <a:r>
              <a:rPr lang="ru-RU" dirty="0" smtClean="0">
                <a:solidFill>
                  <a:prstClr val="black"/>
                </a:solidFill>
                <a:latin typeface="Arial Narrow" panose="020B0606020202030204" pitchFamily="34" charset="0"/>
              </a:rPr>
              <a:t> </a:t>
            </a:r>
            <a:r>
              <a:rPr lang="ru-RU" dirty="0">
                <a:solidFill>
                  <a:prstClr val="black"/>
                </a:solidFill>
                <a:latin typeface="Arial Narrow" panose="020B0606020202030204" pitchFamily="34" charset="0"/>
              </a:rPr>
              <a:t>научит вас заниматься йогой вместе. В заключение объясняется подход к дыханию в детской практике</a:t>
            </a:r>
            <a:r>
              <a:rPr lang="ru-RU" dirty="0" smtClean="0">
                <a:solidFill>
                  <a:prstClr val="black"/>
                </a:solidFill>
                <a:latin typeface="Arial Narrow" panose="020B0606020202030204" pitchFamily="34" charset="0"/>
              </a:rPr>
              <a:t>. </a:t>
            </a:r>
            <a:r>
              <a:rPr lang="ru-RU" dirty="0">
                <a:solidFill>
                  <a:prstClr val="black"/>
                </a:solidFill>
                <a:latin typeface="Arial Narrow" panose="020B0606020202030204" pitchFamily="34" charset="0"/>
              </a:rPr>
              <a:t/>
            </a:r>
            <a:br>
              <a:rPr lang="ru-RU" dirty="0">
                <a:solidFill>
                  <a:prstClr val="black"/>
                </a:solidFill>
                <a:latin typeface="Arial Narrow" panose="020B0606020202030204" pitchFamily="34" charset="0"/>
              </a:rPr>
            </a:br>
            <a:endParaRPr lang="ru-RU" dirty="0">
              <a:latin typeface="Arial Narrow" panose="020B0606020202030204" pitchFamily="34" charset="0"/>
            </a:endParaRPr>
          </a:p>
        </p:txBody>
      </p:sp>
    </p:spTree>
    <p:extLst>
      <p:ext uri="{BB962C8B-B14F-4D97-AF65-F5344CB8AC3E}">
        <p14:creationId xmlns:p14="http://schemas.microsoft.com/office/powerpoint/2010/main" val="4294736974"/>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Users\Админ\Pictures\к1.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059832" y="548680"/>
            <a:ext cx="2916244" cy="417423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83568" y="5013176"/>
            <a:ext cx="8172400" cy="1200329"/>
          </a:xfrm>
          <a:prstGeom prst="rect">
            <a:avLst/>
          </a:prstGeom>
        </p:spPr>
        <p:txBody>
          <a:bodyPr wrap="square">
            <a:spAutoFit/>
          </a:bodyPr>
          <a:lstStyle/>
          <a:p>
            <a:r>
              <a:rPr lang="ru-RU" dirty="0">
                <a:latin typeface="Segoe Print"/>
                <a:ea typeface="Times New Roman"/>
              </a:rPr>
              <a:t> </a:t>
            </a:r>
            <a:r>
              <a:rPr lang="ru-RU" sz="2400" dirty="0">
                <a:latin typeface="Segoe Print"/>
                <a:ea typeface="Times New Roman"/>
              </a:rPr>
              <a:t>Мода на </a:t>
            </a:r>
            <a:r>
              <a:rPr lang="ru-RU" sz="2400" dirty="0" smtClean="0">
                <a:latin typeface="Segoe Print"/>
                <a:ea typeface="Times New Roman"/>
              </a:rPr>
              <a:t>здоровый образ </a:t>
            </a:r>
            <a:r>
              <a:rPr lang="ru-RU" sz="2400" dirty="0">
                <a:latin typeface="Segoe Print"/>
                <a:ea typeface="Times New Roman"/>
              </a:rPr>
              <a:t>жизни - </a:t>
            </a:r>
            <a:r>
              <a:rPr lang="ru-RU" sz="2400" dirty="0" smtClean="0">
                <a:latin typeface="Segoe Print"/>
                <a:ea typeface="Times New Roman"/>
              </a:rPr>
              <a:t>пожалуй</a:t>
            </a:r>
            <a:r>
              <a:rPr lang="ru-RU" sz="2400" dirty="0">
                <a:latin typeface="Segoe Print"/>
                <a:ea typeface="Times New Roman"/>
              </a:rPr>
              <a:t>, лучшая из всех  модных тенденций, когда-либо </a:t>
            </a:r>
            <a:r>
              <a:rPr lang="ru-RU" sz="2400" dirty="0" smtClean="0">
                <a:latin typeface="Segoe Print"/>
                <a:ea typeface="Times New Roman"/>
              </a:rPr>
              <a:t>существовавших </a:t>
            </a:r>
            <a:r>
              <a:rPr lang="ru-RU" sz="2400" dirty="0">
                <a:latin typeface="Segoe Print"/>
                <a:ea typeface="Times New Roman"/>
              </a:rPr>
              <a:t>на земле.</a:t>
            </a:r>
            <a:endParaRPr lang="ru-RU" sz="2400" dirty="0">
              <a:effectLst/>
              <a:latin typeface="Times New Roman"/>
              <a:ea typeface="Times New Roman"/>
            </a:endParaRPr>
          </a:p>
        </p:txBody>
      </p:sp>
    </p:spTree>
    <p:extLst>
      <p:ext uri="{BB962C8B-B14F-4D97-AF65-F5344CB8AC3E}">
        <p14:creationId xmlns:p14="http://schemas.microsoft.com/office/powerpoint/2010/main" val="626745082"/>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98707" y="440649"/>
            <a:ext cx="6300192" cy="3693319"/>
          </a:xfrm>
          <a:prstGeom prst="rect">
            <a:avLst/>
          </a:prstGeom>
        </p:spPr>
        <p:txBody>
          <a:bodyPr wrap="square">
            <a:spAutoFit/>
          </a:bodyPr>
          <a:lstStyle/>
          <a:p>
            <a:pPr lvl="0"/>
            <a:endParaRPr lang="ru-RU" dirty="0" smtClean="0">
              <a:latin typeface="Arial Narrow" panose="020B0606020202030204" pitchFamily="34" charset="0"/>
            </a:endParaRPr>
          </a:p>
          <a:p>
            <a:pPr lvl="0"/>
            <a:endParaRPr lang="ru-RU" dirty="0">
              <a:latin typeface="Arial Narrow" panose="020B0606020202030204" pitchFamily="34" charset="0"/>
            </a:endParaRPr>
          </a:p>
          <a:p>
            <a:pPr lvl="0"/>
            <a:r>
              <a:rPr lang="ru-RU" dirty="0" smtClean="0">
                <a:latin typeface="Arial Narrow" panose="020B0606020202030204" pitchFamily="34" charset="0"/>
              </a:rPr>
              <a:t>Самая увлекательная, познавательная и веселая книжка для девочек! Ты узнаешь, что такое переходный возраст и как заботиться о себе, чтобы отлично себя чувствовать и выглядеть на все 100%. </a:t>
            </a:r>
            <a:r>
              <a:rPr lang="ru-RU" dirty="0">
                <a:latin typeface="Arial Narrow" panose="020B0606020202030204" pitchFamily="34" charset="0"/>
              </a:rPr>
              <a:t>Девчонки </a:t>
            </a:r>
            <a:r>
              <a:rPr lang="ru-RU" dirty="0" smtClean="0">
                <a:latin typeface="Arial Narrow" panose="020B0606020202030204" pitchFamily="34" charset="0"/>
              </a:rPr>
              <a:t>– </a:t>
            </a:r>
            <a:r>
              <a:rPr lang="ru-RU" dirty="0">
                <a:latin typeface="Arial Narrow" panose="020B0606020202030204" pitchFamily="34" charset="0"/>
              </a:rPr>
              <a:t>удивительные создания. </a:t>
            </a:r>
            <a:endParaRPr lang="ru-RU" dirty="0" smtClean="0">
              <a:latin typeface="Arial Narrow" panose="020B0606020202030204" pitchFamily="34" charset="0"/>
            </a:endParaRPr>
          </a:p>
          <a:p>
            <a:pPr lvl="0"/>
            <a:r>
              <a:rPr lang="ru-RU" dirty="0" smtClean="0">
                <a:latin typeface="Arial Narrow" panose="020B0606020202030204" pitchFamily="34" charset="0"/>
              </a:rPr>
              <a:t>И </a:t>
            </a:r>
            <a:r>
              <a:rPr lang="ru-RU" dirty="0">
                <a:latin typeface="Arial Narrow" panose="020B0606020202030204" pitchFamily="34" charset="0"/>
              </a:rPr>
              <a:t>чем стремительнее они </a:t>
            </a:r>
            <a:r>
              <a:rPr lang="ru-RU" dirty="0" smtClean="0">
                <a:latin typeface="Arial Narrow" panose="020B0606020202030204" pitchFamily="34" charset="0"/>
              </a:rPr>
              <a:t>взрослеют, тем </a:t>
            </a:r>
            <a:r>
              <a:rPr lang="ru-RU" dirty="0">
                <a:latin typeface="Arial Narrow" panose="020B0606020202030204" pitchFamily="34" charset="0"/>
              </a:rPr>
              <a:t>больше у них возникают вопросов, ответить на которые не всегда могут </a:t>
            </a:r>
            <a:r>
              <a:rPr lang="ru-RU" dirty="0" smtClean="0">
                <a:latin typeface="Arial Narrow" panose="020B0606020202030204" pitchFamily="34" charset="0"/>
              </a:rPr>
              <a:t>даже родители </a:t>
            </a:r>
            <a:r>
              <a:rPr lang="ru-RU" dirty="0">
                <a:latin typeface="Arial Narrow" panose="020B0606020202030204" pitchFamily="34" charset="0"/>
              </a:rPr>
              <a:t>и близкие подруги. На помощь приходят книги. </a:t>
            </a:r>
            <a:endParaRPr lang="ru-RU" dirty="0" smtClean="0">
              <a:latin typeface="Arial Narrow" panose="020B0606020202030204" pitchFamily="34" charset="0"/>
            </a:endParaRPr>
          </a:p>
          <a:p>
            <a:pPr lvl="0"/>
            <a:r>
              <a:rPr lang="ru-RU" dirty="0">
                <a:latin typeface="Arial Narrow" panose="020B0606020202030204" pitchFamily="34" charset="0"/>
              </a:rPr>
              <a:t>Эта увлекательная, познавательная и веселая книжка для девочек  станет для </a:t>
            </a:r>
            <a:r>
              <a:rPr lang="ru-RU" dirty="0" smtClean="0">
                <a:latin typeface="Arial Narrow" panose="020B0606020202030204" pitchFamily="34" charset="0"/>
              </a:rPr>
              <a:t>тебя проводником </a:t>
            </a:r>
            <a:r>
              <a:rPr lang="ru-RU" dirty="0">
                <a:latin typeface="Arial Narrow" panose="020B0606020202030204" pitchFamily="34" charset="0"/>
              </a:rPr>
              <a:t>в мир взрослых. Из неё ты узнаешь много нужного и полезного для себя.</a:t>
            </a:r>
            <a:r>
              <a:rPr lang="ru-RU" dirty="0" smtClean="0">
                <a:latin typeface="Arial Narrow" panose="020B0606020202030204" pitchFamily="34" charset="0"/>
              </a:rPr>
              <a:t> </a:t>
            </a:r>
            <a:br>
              <a:rPr lang="ru-RU" dirty="0" smtClean="0">
                <a:latin typeface="Arial Narrow" panose="020B0606020202030204" pitchFamily="34" charset="0"/>
              </a:rPr>
            </a:br>
            <a:endParaRPr lang="ru-RU" dirty="0">
              <a:latin typeface="Arial Narrow" panose="020B0606020202030204" pitchFamily="34" charset="0"/>
            </a:endParaRPr>
          </a:p>
        </p:txBody>
      </p:sp>
      <p:sp>
        <p:nvSpPr>
          <p:cNvPr id="3" name="TextBox 2"/>
          <p:cNvSpPr txBox="1"/>
          <p:nvPr/>
        </p:nvSpPr>
        <p:spPr>
          <a:xfrm>
            <a:off x="140800" y="3718678"/>
            <a:ext cx="260008" cy="369332"/>
          </a:xfrm>
          <a:prstGeom prst="rect">
            <a:avLst/>
          </a:prstGeom>
          <a:noFill/>
        </p:spPr>
        <p:txBody>
          <a:bodyPr wrap="none" rtlCol="0">
            <a:spAutoFit/>
          </a:bodyPr>
          <a:lstStyle/>
          <a:p>
            <a:r>
              <a:rPr lang="ru-RU" dirty="0" smtClean="0">
                <a:solidFill>
                  <a:srgbClr val="002060"/>
                </a:solidFill>
              </a:rPr>
              <a:t>!</a:t>
            </a:r>
            <a:endParaRPr lang="ru-RU" dirty="0">
              <a:solidFill>
                <a:srgbClr val="002060"/>
              </a:solidFill>
            </a:endParaRPr>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1520" y="260648"/>
            <a:ext cx="2489452" cy="4040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828260" y="461287"/>
            <a:ext cx="5642891" cy="584775"/>
          </a:xfrm>
          <a:prstGeom prst="rect">
            <a:avLst/>
          </a:prstGeom>
          <a:noFill/>
        </p:spPr>
        <p:txBody>
          <a:bodyPr wrap="none" rtlCol="0">
            <a:spAutoFit/>
          </a:bodyPr>
          <a:lstStyle/>
          <a:p>
            <a:r>
              <a:rPr lang="ru-RU" sz="1600" b="1" dirty="0" smtClean="0">
                <a:latin typeface="Arial Narrow" panose="020B0606020202030204" pitchFamily="34" charset="0"/>
              </a:rPr>
              <a:t>Девочка на все 100% : лучшая книга для современных девочек / </a:t>
            </a:r>
          </a:p>
          <a:p>
            <a:r>
              <a:rPr lang="ru-RU" sz="1600" b="1" dirty="0" smtClean="0">
                <a:latin typeface="Arial Narrow" panose="020B0606020202030204" pitchFamily="34" charset="0"/>
              </a:rPr>
              <a:t>составитель Н. В. Зотова</a:t>
            </a:r>
            <a:r>
              <a:rPr lang="ru-RU" sz="1600" dirty="0" smtClean="0">
                <a:latin typeface="Arial Narrow" panose="020B0606020202030204" pitchFamily="34" charset="0"/>
              </a:rPr>
              <a:t>. – Москва: </a:t>
            </a:r>
            <a:r>
              <a:rPr lang="ru-RU" sz="1600" dirty="0" err="1" smtClean="0">
                <a:latin typeface="Arial Narrow" panose="020B0606020202030204" pitchFamily="34" charset="0"/>
              </a:rPr>
              <a:t>Росмен</a:t>
            </a:r>
            <a:r>
              <a:rPr lang="ru-RU" sz="1600" dirty="0" smtClean="0">
                <a:latin typeface="Arial Narrow" panose="020B0606020202030204" pitchFamily="34" charset="0"/>
              </a:rPr>
              <a:t>, 2018. – 288 с.</a:t>
            </a:r>
            <a:endParaRPr lang="ru-RU" sz="1600" dirty="0">
              <a:latin typeface="Arial Narrow" panose="020B0606020202030204" pitchFamily="34" charset="0"/>
            </a:endParaRPr>
          </a:p>
        </p:txBody>
      </p:sp>
      <p:sp>
        <p:nvSpPr>
          <p:cNvPr id="5" name="TextBox 4"/>
          <p:cNvSpPr txBox="1"/>
          <p:nvPr/>
        </p:nvSpPr>
        <p:spPr>
          <a:xfrm>
            <a:off x="179512" y="4316779"/>
            <a:ext cx="8202887" cy="1754326"/>
          </a:xfrm>
          <a:prstGeom prst="rect">
            <a:avLst/>
          </a:prstGeom>
          <a:noFill/>
        </p:spPr>
        <p:txBody>
          <a:bodyPr wrap="none" rtlCol="0">
            <a:spAutoFit/>
          </a:bodyPr>
          <a:lstStyle/>
          <a:p>
            <a:pPr lvl="0"/>
            <a:r>
              <a:rPr lang="ru-RU" dirty="0" smtClean="0">
                <a:latin typeface="Arial Narrow" panose="020B0606020202030204" pitchFamily="34" charset="0"/>
              </a:rPr>
              <a:t>В </a:t>
            </a:r>
            <a:r>
              <a:rPr lang="ru-RU" dirty="0">
                <a:latin typeface="Arial Narrow" panose="020B0606020202030204" pitchFamily="34" charset="0"/>
              </a:rPr>
              <a:t>первую очередь книга научит тебя искусству быть здоровой. Всё в твоих руках,</a:t>
            </a:r>
          </a:p>
          <a:p>
            <a:pPr lvl="0"/>
            <a:r>
              <a:rPr lang="ru-RU" dirty="0">
                <a:latin typeface="Arial Narrow" panose="020B0606020202030204" pitchFamily="34" charset="0"/>
              </a:rPr>
              <a:t>если хочешь  как можно дольше сохранить свежесть и красоту. Сохранение здоровья – </a:t>
            </a:r>
          </a:p>
          <a:p>
            <a:pPr lvl="0"/>
            <a:r>
              <a:rPr lang="ru-RU" dirty="0">
                <a:latin typeface="Arial Narrow" panose="020B0606020202030204" pitchFamily="34" charset="0"/>
              </a:rPr>
              <a:t>это тоже труд. Пусть забота о здоровье станет твоей лучшей, самой полезной привычкой!</a:t>
            </a:r>
          </a:p>
          <a:p>
            <a:pPr lvl="0"/>
            <a:r>
              <a:rPr lang="ru-RU" dirty="0">
                <a:latin typeface="Arial Narrow" panose="020B0606020202030204" pitchFamily="34" charset="0"/>
              </a:rPr>
              <a:t>А параллельно ты овладеешь магией красоты, азбукой общения, хорошими манерами, </a:t>
            </a:r>
          </a:p>
          <a:p>
            <a:pPr lvl="0"/>
            <a:r>
              <a:rPr lang="ru-RU" dirty="0">
                <a:latin typeface="Arial Narrow" panose="020B0606020202030204" pitchFamily="34" charset="0"/>
              </a:rPr>
              <a:t>получишь знания о гостеприимстве. Узнаешь много о себе самой. Научишься читать </a:t>
            </a:r>
          </a:p>
          <a:p>
            <a:pPr lvl="0"/>
            <a:r>
              <a:rPr lang="ru-RU" dirty="0">
                <a:latin typeface="Arial Narrow" panose="020B0606020202030204" pitchFamily="34" charset="0"/>
              </a:rPr>
              <a:t>гороскоп и получишь начальные навыки гадания. Станешь девчонкой на все </a:t>
            </a:r>
            <a:r>
              <a:rPr lang="ru-RU" dirty="0" smtClean="0">
                <a:latin typeface="Arial Narrow" panose="020B0606020202030204" pitchFamily="34" charset="0"/>
              </a:rPr>
              <a:t>сто!</a:t>
            </a:r>
            <a:endParaRPr lang="ru-RU" dirty="0">
              <a:latin typeface="Arial Narrow" panose="020B0606020202030204" pitchFamily="34" charset="0"/>
            </a:endParaRPr>
          </a:p>
        </p:txBody>
      </p:sp>
    </p:spTree>
    <p:extLst>
      <p:ext uri="{BB962C8B-B14F-4D97-AF65-F5344CB8AC3E}">
        <p14:creationId xmlns:p14="http://schemas.microsoft.com/office/powerpoint/2010/main" val="1042260249"/>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KDBS\User\Читальный зал\зож\Алена ЗОЖ\1 стоп\21-05-018.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9512" y="260648"/>
            <a:ext cx="3602832" cy="47045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886175" y="1556792"/>
            <a:ext cx="5076056" cy="2862322"/>
          </a:xfrm>
          <a:prstGeom prst="rect">
            <a:avLst/>
          </a:prstGeom>
        </p:spPr>
        <p:txBody>
          <a:bodyPr wrap="square">
            <a:spAutoFit/>
          </a:bodyPr>
          <a:lstStyle/>
          <a:p>
            <a:r>
              <a:rPr lang="ru-RU" dirty="0" smtClean="0">
                <a:latin typeface="Arial Narrow" panose="020B0606020202030204" pitchFamily="34" charset="0"/>
              </a:rPr>
              <a:t>Эта книгу </a:t>
            </a:r>
            <a:r>
              <a:rPr lang="ru-RU" dirty="0">
                <a:latin typeface="Arial Narrow" panose="020B0606020202030204" pitchFamily="34" charset="0"/>
              </a:rPr>
              <a:t>с удовольствием </a:t>
            </a:r>
            <a:r>
              <a:rPr lang="ru-RU" dirty="0" smtClean="0">
                <a:latin typeface="Arial Narrow" panose="020B0606020202030204" pitchFamily="34" charset="0"/>
              </a:rPr>
              <a:t>прочитают не </a:t>
            </a:r>
            <a:r>
              <a:rPr lang="ru-RU" dirty="0">
                <a:latin typeface="Arial Narrow" panose="020B0606020202030204" pitchFamily="34" charset="0"/>
              </a:rPr>
              <a:t>только ребята, гоняющие мяч на дворовых площадках, но и юные спортсмены, занимающиеся в футбольных секциях. В энциклопедии собрана самая интересная и нужная информация о правилах футбола, стратегии игры, важнейших чемпионатах. Тех, кто совсем не знаком с футболом, эта красочная энциклопедия наверняка сделает настоящими фанатами самой популярной игры в мире.</a:t>
            </a:r>
          </a:p>
          <a:p>
            <a:endParaRPr lang="ru-RU" dirty="0">
              <a:latin typeface="Arial Narrow" panose="020B0606020202030204" pitchFamily="34" charset="0"/>
            </a:endParaRPr>
          </a:p>
        </p:txBody>
      </p:sp>
      <p:sp>
        <p:nvSpPr>
          <p:cNvPr id="3" name="Прямоугольник 2"/>
          <p:cNvSpPr/>
          <p:nvPr/>
        </p:nvSpPr>
        <p:spPr>
          <a:xfrm>
            <a:off x="4029966" y="548680"/>
            <a:ext cx="4932266" cy="830997"/>
          </a:xfrm>
          <a:prstGeom prst="rect">
            <a:avLst/>
          </a:prstGeom>
        </p:spPr>
        <p:txBody>
          <a:bodyPr wrap="square">
            <a:spAutoFit/>
          </a:bodyPr>
          <a:lstStyle/>
          <a:p>
            <a:pPr lvl="0"/>
            <a:r>
              <a:rPr lang="ru-RU" sz="1600" b="1" dirty="0" err="1" smtClean="0">
                <a:latin typeface="Arial Narrow" panose="020B0606020202030204" pitchFamily="34" charset="0"/>
              </a:rPr>
              <a:t>Гиффорд</a:t>
            </a:r>
            <a:r>
              <a:rPr lang="ru-RU" sz="1600" b="1" dirty="0" smtClean="0">
                <a:latin typeface="Arial Narrow" panose="020B0606020202030204" pitchFamily="34" charset="0"/>
              </a:rPr>
              <a:t>, К. Футбол</a:t>
            </a:r>
            <a:r>
              <a:rPr lang="ru-RU" sz="1600" b="1" dirty="0">
                <a:latin typeface="Arial Narrow" panose="020B0606020202030204" pitchFamily="34" charset="0"/>
              </a:rPr>
              <a:t>. </a:t>
            </a:r>
            <a:r>
              <a:rPr lang="ru-RU" sz="1600" dirty="0" smtClean="0">
                <a:latin typeface="Arial Narrow" panose="020B0606020202030204" pitchFamily="34" charset="0"/>
              </a:rPr>
              <a:t>/</a:t>
            </a:r>
            <a:r>
              <a:rPr lang="ru-RU" sz="1600" dirty="0">
                <a:solidFill>
                  <a:prstClr val="black"/>
                </a:solidFill>
                <a:latin typeface="Arial Narrow" panose="020B0606020202030204" pitchFamily="34" charset="0"/>
              </a:rPr>
              <a:t> </a:t>
            </a:r>
            <a:r>
              <a:rPr lang="ru-RU" sz="1600" dirty="0" smtClean="0">
                <a:solidFill>
                  <a:prstClr val="black"/>
                </a:solidFill>
                <a:latin typeface="Arial Narrow" panose="020B0606020202030204" pitchFamily="34" charset="0"/>
              </a:rPr>
              <a:t>К. </a:t>
            </a:r>
            <a:r>
              <a:rPr lang="ru-RU" sz="1600" dirty="0" err="1" smtClean="0">
                <a:solidFill>
                  <a:prstClr val="black"/>
                </a:solidFill>
                <a:latin typeface="Arial Narrow" panose="020B0606020202030204" pitchFamily="34" charset="0"/>
              </a:rPr>
              <a:t>Гиффорд</a:t>
            </a:r>
            <a:r>
              <a:rPr lang="ru-RU" sz="1600" dirty="0" smtClean="0">
                <a:solidFill>
                  <a:prstClr val="black"/>
                </a:solidFill>
                <a:latin typeface="Arial Narrow" panose="020B0606020202030204" pitchFamily="34" charset="0"/>
              </a:rPr>
              <a:t>. – Москва : РОСМЭН, 2018</a:t>
            </a:r>
            <a:r>
              <a:rPr lang="ru-RU" sz="1600" dirty="0">
                <a:solidFill>
                  <a:prstClr val="black"/>
                </a:solidFill>
                <a:latin typeface="Arial Narrow" panose="020B0606020202030204" pitchFamily="34" charset="0"/>
              </a:rPr>
              <a:t>. </a:t>
            </a:r>
            <a:r>
              <a:rPr lang="ru-RU" sz="1600" dirty="0" smtClean="0">
                <a:solidFill>
                  <a:prstClr val="black"/>
                </a:solidFill>
                <a:latin typeface="Arial Narrow" panose="020B0606020202030204" pitchFamily="34" charset="0"/>
              </a:rPr>
              <a:t>(Детская энциклопедия). </a:t>
            </a:r>
            <a:endParaRPr lang="ru-RU" sz="1600" dirty="0">
              <a:solidFill>
                <a:prstClr val="black"/>
              </a:solidFill>
              <a:latin typeface="Arial Narrow" panose="020B0606020202030204" pitchFamily="34" charset="0"/>
            </a:endParaRPr>
          </a:p>
          <a:p>
            <a:r>
              <a:rPr lang="ru-RU" sz="1600" dirty="0" smtClean="0">
                <a:latin typeface="Arial Narrow" panose="020B0606020202030204" pitchFamily="34" charset="0"/>
              </a:rPr>
              <a:t> </a:t>
            </a:r>
            <a:endParaRPr lang="ru-RU" sz="1600" dirty="0">
              <a:latin typeface="Arial Narrow" panose="020B0606020202030204" pitchFamily="34" charset="0"/>
            </a:endParaRPr>
          </a:p>
        </p:txBody>
      </p:sp>
      <p:sp>
        <p:nvSpPr>
          <p:cNvPr id="4" name="Прямоугольник 3"/>
          <p:cNvSpPr/>
          <p:nvPr/>
        </p:nvSpPr>
        <p:spPr>
          <a:xfrm>
            <a:off x="7516614" y="461025"/>
            <a:ext cx="237566" cy="369332"/>
          </a:xfrm>
          <a:prstGeom prst="rect">
            <a:avLst/>
          </a:prstGeom>
        </p:spPr>
        <p:txBody>
          <a:bodyPr wrap="none">
            <a:spAutoFit/>
          </a:bodyPr>
          <a:lstStyle/>
          <a:p>
            <a:r>
              <a:rPr lang="ru-RU" dirty="0" smtClean="0"/>
              <a:t> </a:t>
            </a:r>
            <a:endParaRPr lang="ru-RU" dirty="0"/>
          </a:p>
        </p:txBody>
      </p:sp>
    </p:spTree>
    <p:extLst>
      <p:ext uri="{BB962C8B-B14F-4D97-AF65-F5344CB8AC3E}">
        <p14:creationId xmlns:p14="http://schemas.microsoft.com/office/powerpoint/2010/main" val="1856710177"/>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348880"/>
            <a:ext cx="8370753" cy="923330"/>
          </a:xfrm>
          <a:prstGeom prst="rect">
            <a:avLst/>
          </a:prstGeom>
          <a:noFill/>
        </p:spPr>
        <p:txBody>
          <a:bodyPr wrap="none" rtlCol="0">
            <a:spAutoFit/>
          </a:bodyPr>
          <a:lstStyle/>
          <a:p>
            <a:r>
              <a:rPr lang="ru-RU" sz="5400" b="1" dirty="0" smtClean="0">
                <a:solidFill>
                  <a:srgbClr val="002060"/>
                </a:solidFill>
              </a:rPr>
              <a:t>Просто радоваться жизни!</a:t>
            </a:r>
            <a:endParaRPr lang="ru-RU" sz="5400" b="1" dirty="0">
              <a:solidFill>
                <a:srgbClr val="002060"/>
              </a:solidFill>
            </a:endParaRPr>
          </a:p>
        </p:txBody>
      </p:sp>
    </p:spTree>
    <p:extLst>
      <p:ext uri="{BB962C8B-B14F-4D97-AF65-F5344CB8AC3E}">
        <p14:creationId xmlns:p14="http://schemas.microsoft.com/office/powerpoint/2010/main" val="1510528092"/>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Админ\Pictures\к7.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7504" y="188640"/>
            <a:ext cx="3024336" cy="468052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71947" y="5167070"/>
            <a:ext cx="8839059" cy="1569660"/>
          </a:xfrm>
          <a:prstGeom prst="rect">
            <a:avLst/>
          </a:prstGeom>
        </p:spPr>
        <p:txBody>
          <a:bodyPr wrap="square">
            <a:spAutoFit/>
          </a:bodyPr>
          <a:lstStyle/>
          <a:p>
            <a:pPr lvl="0"/>
            <a:r>
              <a:rPr lang="ru-RU" sz="2400" dirty="0">
                <a:solidFill>
                  <a:prstClr val="black"/>
                </a:solidFill>
                <a:latin typeface="Segoe Print"/>
                <a:ea typeface="Times New Roman"/>
              </a:rPr>
              <a:t>От души смеяться и в волю </a:t>
            </a:r>
            <a:r>
              <a:rPr lang="ru-RU" sz="2400" dirty="0" smtClean="0">
                <a:solidFill>
                  <a:prstClr val="black"/>
                </a:solidFill>
                <a:latin typeface="Segoe Print"/>
                <a:ea typeface="Times New Roman"/>
              </a:rPr>
              <a:t>выспаться </a:t>
            </a:r>
            <a:r>
              <a:rPr lang="ru-RU" sz="2400" dirty="0">
                <a:solidFill>
                  <a:prstClr val="black"/>
                </a:solidFill>
                <a:latin typeface="Segoe Print"/>
                <a:ea typeface="Times New Roman"/>
              </a:rPr>
              <a:t>-  вот два лучших лекарства от любого недуга.</a:t>
            </a:r>
            <a:endParaRPr lang="ru-RU" sz="2400" dirty="0">
              <a:solidFill>
                <a:prstClr val="black"/>
              </a:solidFill>
              <a:latin typeface="Times New Roman"/>
              <a:ea typeface="Times New Roman"/>
            </a:endParaRPr>
          </a:p>
          <a:p>
            <a:pPr lvl="0"/>
            <a:r>
              <a:rPr lang="ru-RU" sz="2400" dirty="0">
                <a:solidFill>
                  <a:prstClr val="black"/>
                </a:solidFill>
                <a:latin typeface="Segoe Print"/>
                <a:ea typeface="Times New Roman"/>
              </a:rPr>
              <a:t>                                                                                                            </a:t>
            </a:r>
            <a:r>
              <a:rPr lang="ru-RU" sz="2400" dirty="0" smtClean="0">
                <a:solidFill>
                  <a:prstClr val="black"/>
                </a:solidFill>
                <a:latin typeface="Segoe Print"/>
                <a:ea typeface="Times New Roman"/>
              </a:rPr>
              <a:t>Ирландская </a:t>
            </a:r>
            <a:r>
              <a:rPr lang="ru-RU" sz="2400" dirty="0">
                <a:solidFill>
                  <a:prstClr val="black"/>
                </a:solidFill>
                <a:latin typeface="Segoe Print"/>
                <a:ea typeface="Times New Roman"/>
              </a:rPr>
              <a:t>мудрость</a:t>
            </a:r>
            <a:endParaRPr lang="ru-RU" sz="2400" dirty="0">
              <a:solidFill>
                <a:prstClr val="black"/>
              </a:solidFill>
              <a:latin typeface="Times New Roman"/>
              <a:ea typeface="Times New Roman"/>
            </a:endParaRPr>
          </a:p>
        </p:txBody>
      </p:sp>
      <p:sp>
        <p:nvSpPr>
          <p:cNvPr id="2" name="Прямоугольник 1"/>
          <p:cNvSpPr/>
          <p:nvPr/>
        </p:nvSpPr>
        <p:spPr>
          <a:xfrm>
            <a:off x="3563888" y="332656"/>
            <a:ext cx="5996959" cy="584775"/>
          </a:xfrm>
          <a:prstGeom prst="rect">
            <a:avLst/>
          </a:prstGeom>
        </p:spPr>
        <p:txBody>
          <a:bodyPr wrap="square">
            <a:spAutoFit/>
          </a:bodyPr>
          <a:lstStyle/>
          <a:p>
            <a:r>
              <a:rPr lang="ru-RU" sz="1600" b="1" dirty="0">
                <a:latin typeface="Arial Narrow" panose="020B0606020202030204" pitchFamily="34" charset="0"/>
              </a:rPr>
              <a:t>Лучшая книга для </a:t>
            </a:r>
            <a:r>
              <a:rPr lang="ru-RU" sz="1600" b="1" dirty="0" smtClean="0">
                <a:latin typeface="Arial Narrow" panose="020B0606020202030204" pitchFamily="34" charset="0"/>
              </a:rPr>
              <a:t>мальчишек. </a:t>
            </a:r>
            <a:r>
              <a:rPr lang="ru-RU" sz="1600" dirty="0" smtClean="0">
                <a:latin typeface="Arial Narrow" panose="020B0606020202030204" pitchFamily="34" charset="0"/>
              </a:rPr>
              <a:t>– Санкт-Петербург : </a:t>
            </a:r>
          </a:p>
          <a:p>
            <a:r>
              <a:rPr lang="ru-RU" sz="1600" dirty="0" smtClean="0">
                <a:latin typeface="Arial Narrow" panose="020B0606020202030204" pitchFamily="34" charset="0"/>
              </a:rPr>
              <a:t>Вектор, </a:t>
            </a:r>
            <a:r>
              <a:rPr lang="ru-RU" sz="1600" dirty="0">
                <a:latin typeface="Arial Narrow" panose="020B0606020202030204" pitchFamily="34" charset="0"/>
              </a:rPr>
              <a:t>2009. </a:t>
            </a:r>
            <a:r>
              <a:rPr lang="ru-RU" sz="1600" dirty="0">
                <a:solidFill>
                  <a:prstClr val="black"/>
                </a:solidFill>
                <a:latin typeface="Arial Narrow" panose="020B0606020202030204" pitchFamily="34" charset="0"/>
              </a:rPr>
              <a:t>–</a:t>
            </a:r>
            <a:r>
              <a:rPr lang="ru-RU" sz="1600" dirty="0" smtClean="0">
                <a:latin typeface="Arial Narrow" panose="020B0606020202030204" pitchFamily="34" charset="0"/>
              </a:rPr>
              <a:t> 238</a:t>
            </a:r>
            <a:r>
              <a:rPr lang="ru-RU" sz="1600" dirty="0">
                <a:latin typeface="Arial Narrow" panose="020B0606020202030204" pitchFamily="34" charset="0"/>
              </a:rPr>
              <a:t> с. </a:t>
            </a:r>
            <a:r>
              <a:rPr lang="ru-RU" sz="1600" dirty="0" smtClean="0">
                <a:latin typeface="Arial Narrow" panose="020B0606020202030204" pitchFamily="34" charset="0"/>
              </a:rPr>
              <a:t>– (Энциклопедия </a:t>
            </a:r>
            <a:r>
              <a:rPr lang="ru-RU" sz="1600" dirty="0">
                <a:latin typeface="Arial Narrow" panose="020B0606020202030204" pitchFamily="34" charset="0"/>
              </a:rPr>
              <a:t>твоих </a:t>
            </a:r>
            <a:r>
              <a:rPr lang="ru-RU" sz="1600" dirty="0" smtClean="0">
                <a:latin typeface="Arial Narrow" panose="020B0606020202030204" pitchFamily="34" charset="0"/>
              </a:rPr>
              <a:t>увлечений). </a:t>
            </a:r>
            <a:endParaRPr lang="ru-RU" sz="1600" b="1" dirty="0">
              <a:latin typeface="Arial Narrow" panose="020B0606020202030204" pitchFamily="34" charset="0"/>
            </a:endParaRPr>
          </a:p>
        </p:txBody>
      </p:sp>
      <p:sp>
        <p:nvSpPr>
          <p:cNvPr id="6" name="TextBox 5"/>
          <p:cNvSpPr txBox="1"/>
          <p:nvPr/>
        </p:nvSpPr>
        <p:spPr>
          <a:xfrm>
            <a:off x="3174738" y="1124744"/>
            <a:ext cx="5408853" cy="3970318"/>
          </a:xfrm>
          <a:prstGeom prst="rect">
            <a:avLst/>
          </a:prstGeom>
          <a:noFill/>
        </p:spPr>
        <p:txBody>
          <a:bodyPr wrap="none" rtlCol="0">
            <a:spAutoFit/>
          </a:bodyPr>
          <a:lstStyle/>
          <a:p>
            <a:r>
              <a:rPr lang="ru-RU" dirty="0" smtClean="0">
                <a:latin typeface="Arial Narrow" panose="020B0606020202030204" pitchFamily="34" charset="0"/>
              </a:rPr>
              <a:t>Данная книга содержит важнейшую информацию,</a:t>
            </a:r>
          </a:p>
          <a:p>
            <a:r>
              <a:rPr lang="ru-RU" dirty="0" smtClean="0">
                <a:latin typeface="Arial Narrow" panose="020B0606020202030204" pitchFamily="34" charset="0"/>
              </a:rPr>
              <a:t>необходимую любому мальчику от 7 до 12 лет. Более </a:t>
            </a:r>
          </a:p>
          <a:p>
            <a:r>
              <a:rPr lang="ru-RU" dirty="0" smtClean="0">
                <a:latin typeface="Arial Narrow" panose="020B0606020202030204" pitchFamily="34" charset="0"/>
              </a:rPr>
              <a:t>старшим не возбраняется иногда заглядывать в подобные</a:t>
            </a:r>
          </a:p>
          <a:p>
            <a:r>
              <a:rPr lang="ru-RU" dirty="0" smtClean="0">
                <a:latin typeface="Arial Narrow" panose="020B0606020202030204" pitchFamily="34" charset="0"/>
              </a:rPr>
              <a:t>книги для их же пользы. В книги представлены полезные </a:t>
            </a:r>
          </a:p>
          <a:p>
            <a:r>
              <a:rPr lang="ru-RU" dirty="0" smtClean="0">
                <a:latin typeface="Arial Narrow" panose="020B0606020202030204" pitchFamily="34" charset="0"/>
              </a:rPr>
              <a:t>практические сведения о тебе и твоём теле, о спорте</a:t>
            </a:r>
          </a:p>
          <a:p>
            <a:r>
              <a:rPr lang="ru-RU" dirty="0" smtClean="0">
                <a:latin typeface="Arial Narrow" panose="020B0606020202030204" pitchFamily="34" charset="0"/>
              </a:rPr>
              <a:t>и физкультуре, увлечениях, окружающем мире, </a:t>
            </a:r>
          </a:p>
          <a:p>
            <a:r>
              <a:rPr lang="ru-RU" dirty="0" smtClean="0">
                <a:latin typeface="Arial Narrow" panose="020B0606020202030204" pitchFamily="34" charset="0"/>
              </a:rPr>
              <a:t>взаимоотношениях со сверстниками и взрослыми,</a:t>
            </a:r>
          </a:p>
          <a:p>
            <a:r>
              <a:rPr lang="ru-RU" dirty="0" smtClean="0">
                <a:latin typeface="Arial Narrow" panose="020B0606020202030204" pitchFamily="34" charset="0"/>
              </a:rPr>
              <a:t>безопасности жизнедеятельности, конструированию.</a:t>
            </a:r>
          </a:p>
          <a:p>
            <a:r>
              <a:rPr lang="ru-RU" dirty="0" smtClean="0">
                <a:latin typeface="Arial Narrow" panose="020B0606020202030204" pitchFamily="34" charset="0"/>
              </a:rPr>
              <a:t>Благодаря этой книге каждый мальчишка проявит такие </a:t>
            </a:r>
          </a:p>
          <a:p>
            <a:r>
              <a:rPr lang="ru-RU" dirty="0" smtClean="0">
                <a:latin typeface="Arial Narrow" panose="020B0606020202030204" pitchFamily="34" charset="0"/>
              </a:rPr>
              <a:t>замечательные качества, как любознательность,</a:t>
            </a:r>
          </a:p>
          <a:p>
            <a:r>
              <a:rPr lang="ru-RU" dirty="0" smtClean="0">
                <a:latin typeface="Arial Narrow" panose="020B0606020202030204" pitchFamily="34" charset="0"/>
              </a:rPr>
              <a:t>смышлёность, выдержка, самообладание, воля, ловкость </a:t>
            </a:r>
          </a:p>
          <a:p>
            <a:r>
              <a:rPr lang="ru-RU" dirty="0" smtClean="0">
                <a:latin typeface="Arial Narrow" panose="020B0606020202030204" pitchFamily="34" charset="0"/>
              </a:rPr>
              <a:t>и смекалка. </a:t>
            </a:r>
            <a:r>
              <a:rPr lang="ru-RU" dirty="0">
                <a:latin typeface="Arial Narrow" panose="020B0606020202030204" pitchFamily="34" charset="0"/>
              </a:rPr>
              <a:t> </a:t>
            </a:r>
            <a:r>
              <a:rPr lang="ru-RU" dirty="0" smtClean="0">
                <a:latin typeface="Arial Narrow" panose="020B0606020202030204" pitchFamily="34" charset="0"/>
              </a:rPr>
              <a:t>Вы научитесь быть достойным членом </a:t>
            </a:r>
          </a:p>
          <a:p>
            <a:r>
              <a:rPr lang="ru-RU" dirty="0" smtClean="0">
                <a:latin typeface="Arial Narrow" panose="020B0606020202030204" pitchFamily="34" charset="0"/>
              </a:rPr>
              <a:t>общества, любящим, понимающим сыном, спокойным,</a:t>
            </a:r>
          </a:p>
          <a:p>
            <a:r>
              <a:rPr lang="ru-RU" dirty="0" smtClean="0">
                <a:latin typeface="Arial Narrow" panose="020B0606020202030204" pitchFamily="34" charset="0"/>
              </a:rPr>
              <a:t>осторожным человеком.</a:t>
            </a:r>
            <a:endParaRPr lang="ru-RU" dirty="0">
              <a:latin typeface="Arial Narrow" panose="020B0606020202030204" pitchFamily="34" charset="0"/>
            </a:endParaRPr>
          </a:p>
        </p:txBody>
      </p:sp>
    </p:spTree>
    <p:extLst>
      <p:ext uri="{BB962C8B-B14F-4D97-AF65-F5344CB8AC3E}">
        <p14:creationId xmlns:p14="http://schemas.microsoft.com/office/powerpoint/2010/main" val="181490707"/>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KDBS\User\Читальный зал\зож\Алена ЗОЖ\1 стоп\21-05-00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528" y="218608"/>
            <a:ext cx="3582218" cy="462987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055328" y="476672"/>
            <a:ext cx="4896544" cy="1077218"/>
          </a:xfrm>
          <a:prstGeom prst="rect">
            <a:avLst/>
          </a:prstGeom>
        </p:spPr>
        <p:txBody>
          <a:bodyPr wrap="square">
            <a:spAutoFit/>
          </a:bodyPr>
          <a:lstStyle/>
          <a:p>
            <a:pPr lvl="0"/>
            <a:r>
              <a:rPr lang="ru-RU" sz="1600" b="1" dirty="0" smtClean="0">
                <a:solidFill>
                  <a:prstClr val="black"/>
                </a:solidFill>
                <a:latin typeface="Arial Narrow" panose="020B0606020202030204" pitchFamily="34" charset="0"/>
              </a:rPr>
              <a:t>Матвеев,</a:t>
            </a:r>
            <a:r>
              <a:rPr lang="ru-RU" sz="1600" b="1" dirty="0">
                <a:solidFill>
                  <a:prstClr val="black"/>
                </a:solidFill>
                <a:latin typeface="Arial Narrow" panose="020B0606020202030204" pitchFamily="34" charset="0"/>
              </a:rPr>
              <a:t> С</a:t>
            </a:r>
            <a:r>
              <a:rPr lang="ru-RU" sz="1600" b="1" dirty="0" smtClean="0">
                <a:solidFill>
                  <a:prstClr val="black"/>
                </a:solidFill>
                <a:latin typeface="Arial Narrow" panose="020B0606020202030204" pitchFamily="34" charset="0"/>
              </a:rPr>
              <a:t>. П</a:t>
            </a:r>
            <a:r>
              <a:rPr lang="ru-RU" sz="1600" b="1" dirty="0">
                <a:solidFill>
                  <a:prstClr val="black"/>
                </a:solidFill>
                <a:latin typeface="Arial Narrow" panose="020B0606020202030204" pitchFamily="34" charset="0"/>
              </a:rPr>
              <a:t>.</a:t>
            </a:r>
            <a:r>
              <a:rPr lang="ru-RU" sz="1600" b="1" dirty="0" smtClean="0">
                <a:solidFill>
                  <a:prstClr val="black"/>
                </a:solidFill>
                <a:latin typeface="Arial Narrow" panose="020B0606020202030204" pitchFamily="34" charset="0"/>
              </a:rPr>
              <a:t> </a:t>
            </a:r>
            <a:r>
              <a:rPr lang="ru-RU" sz="1600" b="1" dirty="0" smtClean="0">
                <a:latin typeface="Arial Narrow" panose="020B0606020202030204" pitchFamily="34" charset="0"/>
              </a:rPr>
              <a:t>Хрестоматия </a:t>
            </a:r>
            <a:r>
              <a:rPr lang="ru-RU" sz="1600" b="1" dirty="0">
                <a:latin typeface="Arial Narrow" panose="020B0606020202030204" pitchFamily="34" charset="0"/>
              </a:rPr>
              <a:t>по физической </a:t>
            </a:r>
            <a:r>
              <a:rPr lang="ru-RU" sz="1600" b="1" dirty="0" smtClean="0">
                <a:latin typeface="Arial Narrow" panose="020B0606020202030204" pitchFamily="34" charset="0"/>
              </a:rPr>
              <a:t>культуре </a:t>
            </a:r>
            <a:r>
              <a:rPr lang="ru-RU" sz="1600" dirty="0" smtClean="0">
                <a:latin typeface="Arial Narrow" panose="020B0606020202030204" pitchFamily="34" charset="0"/>
              </a:rPr>
              <a:t>/ </a:t>
            </a:r>
          </a:p>
          <a:p>
            <a:pPr lvl="0"/>
            <a:r>
              <a:rPr lang="ru-RU" sz="1600" dirty="0" smtClean="0">
                <a:latin typeface="Arial Narrow" panose="020B0606020202030204" pitchFamily="34" charset="0"/>
              </a:rPr>
              <a:t>С. П. Матвеев,  </a:t>
            </a:r>
            <a:r>
              <a:rPr lang="ru-RU" sz="1600" dirty="0">
                <a:solidFill>
                  <a:prstClr val="black"/>
                </a:solidFill>
                <a:latin typeface="Arial Narrow" panose="020B0606020202030204" pitchFamily="34" charset="0"/>
              </a:rPr>
              <a:t>С</a:t>
            </a:r>
            <a:r>
              <a:rPr lang="ru-RU" sz="1600" dirty="0" smtClean="0">
                <a:solidFill>
                  <a:prstClr val="black"/>
                </a:solidFill>
                <a:latin typeface="Arial Narrow" panose="020B0606020202030204" pitchFamily="34" charset="0"/>
              </a:rPr>
              <a:t>. А</a:t>
            </a:r>
            <a:r>
              <a:rPr lang="ru-RU" sz="1600" dirty="0">
                <a:solidFill>
                  <a:prstClr val="black"/>
                </a:solidFill>
                <a:latin typeface="Arial Narrow" panose="020B0606020202030204" pitchFamily="34" charset="0"/>
              </a:rPr>
              <a:t>. </a:t>
            </a:r>
            <a:r>
              <a:rPr lang="ru-RU" sz="1600" dirty="0" smtClean="0">
                <a:solidFill>
                  <a:prstClr val="black"/>
                </a:solidFill>
                <a:latin typeface="Arial Narrow" panose="020B0606020202030204" pitchFamily="34" charset="0"/>
              </a:rPr>
              <a:t>Матвеева</a:t>
            </a:r>
            <a:r>
              <a:rPr lang="ru-RU" sz="1600" dirty="0">
                <a:solidFill>
                  <a:prstClr val="black"/>
                </a:solidFill>
                <a:latin typeface="Arial Narrow" panose="020B0606020202030204" pitchFamily="34" charset="0"/>
              </a:rPr>
              <a:t>, Ю</a:t>
            </a:r>
            <a:r>
              <a:rPr lang="ru-RU" sz="1600" dirty="0" smtClean="0">
                <a:solidFill>
                  <a:prstClr val="black"/>
                </a:solidFill>
                <a:latin typeface="Arial Narrow" panose="020B0606020202030204" pitchFamily="34" charset="0"/>
              </a:rPr>
              <a:t>. П</a:t>
            </a:r>
            <a:r>
              <a:rPr lang="ru-RU" sz="1600" dirty="0">
                <a:solidFill>
                  <a:prstClr val="black"/>
                </a:solidFill>
                <a:latin typeface="Arial Narrow" panose="020B0606020202030204" pitchFamily="34" charset="0"/>
              </a:rPr>
              <a:t>. Пузырь. </a:t>
            </a:r>
            <a:endParaRPr lang="ru-RU" sz="1600" dirty="0" smtClean="0">
              <a:latin typeface="Arial Narrow" panose="020B0606020202030204" pitchFamily="34" charset="0"/>
            </a:endParaRPr>
          </a:p>
          <a:p>
            <a:pPr lvl="0"/>
            <a:r>
              <a:rPr lang="ru-RU" sz="1600" dirty="0" smtClean="0">
                <a:latin typeface="Arial Narrow" panose="020B0606020202030204" pitchFamily="34" charset="0"/>
              </a:rPr>
              <a:t>Москва : </a:t>
            </a:r>
            <a:r>
              <a:rPr lang="ru-RU" sz="1600" dirty="0" err="1" smtClean="0">
                <a:latin typeface="Arial Narrow" panose="020B0606020202030204" pitchFamily="34" charset="0"/>
              </a:rPr>
              <a:t>Радиософт</a:t>
            </a:r>
            <a:r>
              <a:rPr lang="ru-RU" sz="1600" dirty="0" smtClean="0">
                <a:latin typeface="Arial Narrow" panose="020B0606020202030204" pitchFamily="34" charset="0"/>
              </a:rPr>
              <a:t>, 2002</a:t>
            </a:r>
            <a:r>
              <a:rPr lang="ru-RU" sz="1600" dirty="0">
                <a:solidFill>
                  <a:prstClr val="black"/>
                </a:solidFill>
                <a:latin typeface="Arial Narrow" panose="020B0606020202030204" pitchFamily="34" charset="0"/>
              </a:rPr>
              <a:t>.</a:t>
            </a:r>
          </a:p>
          <a:p>
            <a:endParaRPr lang="ru-RU" sz="1600" dirty="0">
              <a:latin typeface="Arial Narrow" panose="020B0606020202030204" pitchFamily="34" charset="0"/>
            </a:endParaRPr>
          </a:p>
        </p:txBody>
      </p:sp>
      <p:sp>
        <p:nvSpPr>
          <p:cNvPr id="4" name="TextBox 3"/>
          <p:cNvSpPr txBox="1"/>
          <p:nvPr/>
        </p:nvSpPr>
        <p:spPr>
          <a:xfrm>
            <a:off x="4015851" y="1430779"/>
            <a:ext cx="4330266" cy="2554545"/>
          </a:xfrm>
          <a:prstGeom prst="rect">
            <a:avLst/>
          </a:prstGeom>
          <a:noFill/>
        </p:spPr>
        <p:txBody>
          <a:bodyPr wrap="square" rtlCol="0">
            <a:spAutoFit/>
          </a:bodyPr>
          <a:lstStyle/>
          <a:p>
            <a:r>
              <a:rPr lang="ru-RU" sz="2000" dirty="0" smtClean="0">
                <a:latin typeface="Arial Narrow" panose="020B0606020202030204" pitchFamily="34" charset="0"/>
              </a:rPr>
              <a:t>В этой книжке ты найдёшь самые первые сведения об истории возникновения физической культуры, олимпийских играх, о том что такое движение и передвижение</a:t>
            </a:r>
          </a:p>
          <a:p>
            <a:r>
              <a:rPr lang="ru-RU" sz="2000" dirty="0" smtClean="0">
                <a:latin typeface="Arial Narrow" panose="020B0606020202030204" pitchFamily="34" charset="0"/>
              </a:rPr>
              <a:t> человека, о физических упражнениях и физической подготовке, о работе внутренних органов, о личной гигиене и закаливании.</a:t>
            </a:r>
            <a:endParaRPr lang="ru-RU" sz="2000" dirty="0">
              <a:latin typeface="Arial Narrow" panose="020B0606020202030204" pitchFamily="34" charset="0"/>
            </a:endParaRPr>
          </a:p>
        </p:txBody>
      </p:sp>
    </p:spTree>
    <p:extLst>
      <p:ext uri="{BB962C8B-B14F-4D97-AF65-F5344CB8AC3E}">
        <p14:creationId xmlns:p14="http://schemas.microsoft.com/office/powerpoint/2010/main" val="3913055430"/>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KDBS\User\Читальный зал\зож\Алена ЗОЖ\1 стоп\21-05-007.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2412" y="404664"/>
            <a:ext cx="2760088" cy="388843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131840" y="276747"/>
            <a:ext cx="5508104" cy="830997"/>
          </a:xfrm>
          <a:prstGeom prst="rect">
            <a:avLst/>
          </a:prstGeom>
        </p:spPr>
        <p:txBody>
          <a:bodyPr wrap="square">
            <a:spAutoFit/>
          </a:bodyPr>
          <a:lstStyle/>
          <a:p>
            <a:r>
              <a:rPr lang="ru-RU" sz="1600" b="1" dirty="0">
                <a:solidFill>
                  <a:srgbClr val="222222"/>
                </a:solidFill>
                <a:latin typeface="Arial Narrow" panose="020B0606020202030204" pitchFamily="34" charset="0"/>
              </a:rPr>
              <a:t>Дайвинг для детей </a:t>
            </a:r>
            <a:r>
              <a:rPr lang="ru-RU" sz="1600" dirty="0">
                <a:solidFill>
                  <a:srgbClr val="222222"/>
                </a:solidFill>
                <a:latin typeface="Arial Narrow" panose="020B0606020202030204" pitchFamily="34" charset="0"/>
              </a:rPr>
              <a:t>= Junior Diver / [Андрей Левочский и др.] ; Национальная Дайв Лига. </a:t>
            </a:r>
            <a:r>
              <a:rPr lang="ru-RU" sz="1600" dirty="0">
                <a:solidFill>
                  <a:prstClr val="black"/>
                </a:solidFill>
                <a:latin typeface="Arial Narrow" panose="020B0606020202030204" pitchFamily="34" charset="0"/>
              </a:rPr>
              <a:t>–</a:t>
            </a:r>
            <a:r>
              <a:rPr lang="ru-RU" sz="1600" dirty="0" smtClean="0">
                <a:solidFill>
                  <a:srgbClr val="222222"/>
                </a:solidFill>
                <a:latin typeface="Arial Narrow" panose="020B0606020202030204" pitchFamily="34" charset="0"/>
              </a:rPr>
              <a:t> </a:t>
            </a:r>
            <a:r>
              <a:rPr lang="ru-RU" sz="1600" dirty="0">
                <a:solidFill>
                  <a:srgbClr val="222222"/>
                </a:solidFill>
                <a:latin typeface="Arial Narrow" panose="020B0606020202030204" pitchFamily="34" charset="0"/>
              </a:rPr>
              <a:t>Санкт-Петербург : ДЕАН, 2010. </a:t>
            </a:r>
            <a:r>
              <a:rPr lang="ru-RU" sz="1600" dirty="0" smtClean="0">
                <a:solidFill>
                  <a:srgbClr val="222222"/>
                </a:solidFill>
                <a:latin typeface="Arial Narrow" panose="020B0606020202030204" pitchFamily="34" charset="0"/>
              </a:rPr>
              <a:t> </a:t>
            </a:r>
          </a:p>
          <a:p>
            <a:r>
              <a:rPr lang="ru-RU" sz="1600" dirty="0" smtClean="0">
                <a:solidFill>
                  <a:srgbClr val="222222"/>
                </a:solidFill>
                <a:latin typeface="Arial Narrow" panose="020B0606020202030204" pitchFamily="34" charset="0"/>
              </a:rPr>
              <a:t>91 </a:t>
            </a:r>
            <a:r>
              <a:rPr lang="ru-RU" sz="1600" dirty="0">
                <a:solidFill>
                  <a:srgbClr val="222222"/>
                </a:solidFill>
                <a:latin typeface="Arial Narrow" panose="020B0606020202030204" pitchFamily="34" charset="0"/>
              </a:rPr>
              <a:t>с. </a:t>
            </a:r>
            <a:endParaRPr lang="ru-RU" sz="1600" dirty="0">
              <a:latin typeface="Arial Narrow" panose="020B0606020202030204" pitchFamily="34" charset="0"/>
            </a:endParaRPr>
          </a:p>
        </p:txBody>
      </p:sp>
      <p:sp>
        <p:nvSpPr>
          <p:cNvPr id="4" name="TextBox 3"/>
          <p:cNvSpPr txBox="1"/>
          <p:nvPr/>
        </p:nvSpPr>
        <p:spPr>
          <a:xfrm>
            <a:off x="3108216" y="1132305"/>
            <a:ext cx="5976664" cy="3139321"/>
          </a:xfrm>
          <a:prstGeom prst="rect">
            <a:avLst/>
          </a:prstGeom>
          <a:noFill/>
        </p:spPr>
        <p:txBody>
          <a:bodyPr wrap="square" rtlCol="0">
            <a:spAutoFit/>
          </a:bodyPr>
          <a:lstStyle/>
          <a:p>
            <a:r>
              <a:rPr lang="ru-RU" dirty="0" smtClean="0">
                <a:latin typeface="Arial Narrow" panose="020B0606020202030204" pitchFamily="34" charset="0"/>
              </a:rPr>
              <a:t>Детство – это пора, когда мир полон ярких красок</a:t>
            </a:r>
          </a:p>
          <a:p>
            <a:r>
              <a:rPr lang="ru-RU" dirty="0" smtClean="0">
                <a:latin typeface="Arial Narrow" panose="020B0606020202030204" pitchFamily="34" charset="0"/>
              </a:rPr>
              <a:t>и удивительных открытий. Это лучшее время, чтобы </a:t>
            </a:r>
          </a:p>
          <a:p>
            <a:r>
              <a:rPr lang="ru-RU" dirty="0" smtClean="0">
                <a:latin typeface="Arial Narrow" panose="020B0606020202030204" pitchFamily="34" charset="0"/>
              </a:rPr>
              <a:t>познакомиться с чудесами подводного мира и полюбить</a:t>
            </a:r>
          </a:p>
          <a:p>
            <a:r>
              <a:rPr lang="ru-RU" dirty="0" smtClean="0">
                <a:latin typeface="Arial Narrow" panose="020B0606020202030204" pitchFamily="34" charset="0"/>
              </a:rPr>
              <a:t>его на всю жизнь. </a:t>
            </a:r>
            <a:r>
              <a:rPr lang="ru-RU" dirty="0">
                <a:latin typeface="Arial Narrow" panose="020B0606020202030204" pitchFamily="34" charset="0"/>
              </a:rPr>
              <a:t>Но </a:t>
            </a:r>
            <a:r>
              <a:rPr lang="ru-RU" dirty="0" smtClean="0">
                <a:latin typeface="Arial Narrow" panose="020B0606020202030204" pitchFamily="34" charset="0"/>
              </a:rPr>
              <a:t>дайвинг </a:t>
            </a:r>
            <a:r>
              <a:rPr lang="ru-RU" dirty="0">
                <a:latin typeface="Arial Narrow" panose="020B0606020202030204" pitchFamily="34" charset="0"/>
              </a:rPr>
              <a:t>под силу только тем, кто овладел знаниями о </a:t>
            </a:r>
            <a:r>
              <a:rPr lang="ru-RU" dirty="0" smtClean="0">
                <a:latin typeface="Arial Narrow" panose="020B0606020202030204" pitchFamily="34" charset="0"/>
              </a:rPr>
              <a:t>подводном </a:t>
            </a:r>
            <a:r>
              <a:rPr lang="ru-RU" dirty="0">
                <a:latin typeface="Arial Narrow" panose="020B0606020202030204" pitchFamily="34" charset="0"/>
              </a:rPr>
              <a:t>плавании, дисциплинирован и внимателен.</a:t>
            </a:r>
          </a:p>
          <a:p>
            <a:pPr lvl="0"/>
            <a:endParaRPr lang="ru-RU" dirty="0" smtClean="0">
              <a:latin typeface="Arial Narrow" panose="020B0606020202030204" pitchFamily="34" charset="0"/>
            </a:endParaRPr>
          </a:p>
          <a:p>
            <a:pPr lvl="0"/>
            <a:r>
              <a:rPr lang="ru-RU" dirty="0">
                <a:latin typeface="Arial Narrow" panose="020B0606020202030204" pitchFamily="34" charset="0"/>
              </a:rPr>
              <a:t>Обучение детей подводному плаванию с аквалангом несколько отличается от обучения взрослого человека. Задача данного учебного пособия состоит в том, чтобы объяснить ребенку довольно сложные вещи простым и доступным языком.</a:t>
            </a:r>
          </a:p>
        </p:txBody>
      </p:sp>
    </p:spTree>
    <p:extLst>
      <p:ext uri="{BB962C8B-B14F-4D97-AF65-F5344CB8AC3E}">
        <p14:creationId xmlns:p14="http://schemas.microsoft.com/office/powerpoint/2010/main" val="2428886627"/>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KDBS\User\Читальный зал\зож\Алена ЗОЖ\1 стоп\21-05-01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1520" y="260648"/>
            <a:ext cx="3456384" cy="456550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995936" y="1268760"/>
            <a:ext cx="4572000" cy="2585323"/>
          </a:xfrm>
          <a:prstGeom prst="rect">
            <a:avLst/>
          </a:prstGeom>
        </p:spPr>
        <p:txBody>
          <a:bodyPr>
            <a:spAutoFit/>
          </a:bodyPr>
          <a:lstStyle/>
          <a:p>
            <a:r>
              <a:rPr lang="ru-RU" dirty="0">
                <a:solidFill>
                  <a:srgbClr val="000000"/>
                </a:solidFill>
                <a:latin typeface="Arial Narrow" panose="020B0606020202030204" pitchFamily="34" charset="0"/>
                <a:ea typeface="Arial Unicode MS" panose="020B0604020202020204" pitchFamily="34" charset="-128"/>
              </a:rPr>
              <a:t>Этот учебник научит держать свое тело в прекрасной форме. Какие бывают упражнения, как укреплять здоровье, как развивалась  физкультура в нашей стране – всё есть в этой книге. Учебное пособие научит тебя регулировать физические нагрузки, расскажет, как уберечься от повреждений и научит, что нужно делать при легких травмах.</a:t>
            </a:r>
          </a:p>
          <a:p>
            <a:r>
              <a:rPr lang="ru-RU" dirty="0">
                <a:solidFill>
                  <a:srgbClr val="000000"/>
                </a:solidFill>
                <a:latin typeface="Arial Narrow" panose="020B0606020202030204" pitchFamily="34" charset="0"/>
                <a:ea typeface="Arial Unicode MS" panose="020B0604020202020204" pitchFamily="34" charset="-128"/>
              </a:rPr>
              <a:t> </a:t>
            </a:r>
            <a:endParaRPr lang="ru-RU" b="0" dirty="0">
              <a:solidFill>
                <a:srgbClr val="000000"/>
              </a:solidFill>
              <a:effectLst/>
              <a:latin typeface="Arial Narrow" panose="020B0606020202030204" pitchFamily="34" charset="0"/>
              <a:ea typeface="Arial Unicode MS" panose="020B0604020202020204" pitchFamily="34" charset="-128"/>
            </a:endParaRPr>
          </a:p>
        </p:txBody>
      </p:sp>
      <p:sp>
        <p:nvSpPr>
          <p:cNvPr id="3" name="Прямоугольник 2"/>
          <p:cNvSpPr/>
          <p:nvPr/>
        </p:nvSpPr>
        <p:spPr>
          <a:xfrm>
            <a:off x="3995936" y="247740"/>
            <a:ext cx="4572000" cy="830997"/>
          </a:xfrm>
          <a:prstGeom prst="rect">
            <a:avLst/>
          </a:prstGeom>
        </p:spPr>
        <p:txBody>
          <a:bodyPr>
            <a:spAutoFit/>
          </a:bodyPr>
          <a:lstStyle/>
          <a:p>
            <a:r>
              <a:rPr lang="ru-RU" sz="1600" b="1" dirty="0" smtClean="0">
                <a:solidFill>
                  <a:srgbClr val="000000"/>
                </a:solidFill>
                <a:latin typeface="Arial Narrow" panose="020B0606020202030204" pitchFamily="34" charset="0"/>
                <a:ea typeface="Arial Unicode MS" panose="020B0604020202020204" pitchFamily="34" charset="-128"/>
              </a:rPr>
              <a:t>Матвеев, </a:t>
            </a:r>
            <a:r>
              <a:rPr lang="ru-RU" sz="1600" b="1" dirty="0">
                <a:solidFill>
                  <a:srgbClr val="000000"/>
                </a:solidFill>
                <a:latin typeface="Arial Narrow" panose="020B0606020202030204" pitchFamily="34" charset="0"/>
                <a:ea typeface="Arial Unicode MS" panose="020B0604020202020204" pitchFamily="34" charset="-128"/>
              </a:rPr>
              <a:t>А</a:t>
            </a:r>
            <a:r>
              <a:rPr lang="ru-RU" sz="1600" b="1" dirty="0" smtClean="0">
                <a:solidFill>
                  <a:srgbClr val="000000"/>
                </a:solidFill>
                <a:latin typeface="Arial Narrow" panose="020B0606020202030204" pitchFamily="34" charset="0"/>
                <a:ea typeface="Arial Unicode MS" panose="020B0604020202020204" pitchFamily="34" charset="-128"/>
              </a:rPr>
              <a:t>. П. Физическая культура : </a:t>
            </a:r>
            <a:r>
              <a:rPr lang="ru-RU" sz="1600" dirty="0" smtClean="0">
                <a:solidFill>
                  <a:srgbClr val="000000"/>
                </a:solidFill>
                <a:latin typeface="Arial Narrow" panose="020B0606020202030204" pitchFamily="34" charset="0"/>
                <a:ea typeface="Arial Unicode MS" panose="020B0604020202020204" pitchFamily="34" charset="-128"/>
              </a:rPr>
              <a:t>3–4 класс / </a:t>
            </a:r>
          </a:p>
          <a:p>
            <a:r>
              <a:rPr lang="ru-RU" sz="1600" dirty="0" smtClean="0">
                <a:solidFill>
                  <a:srgbClr val="000000"/>
                </a:solidFill>
                <a:latin typeface="Arial Narrow" panose="020B0606020202030204" pitchFamily="34" charset="0"/>
                <a:ea typeface="Arial Unicode MS" panose="020B0604020202020204" pitchFamily="34" charset="-128"/>
              </a:rPr>
              <a:t>А. П. Матвеев. – Москва : Просвещение, 2008. </a:t>
            </a:r>
          </a:p>
          <a:p>
            <a:r>
              <a:rPr lang="ru-RU" sz="1600" dirty="0" smtClean="0">
                <a:solidFill>
                  <a:srgbClr val="000000"/>
                </a:solidFill>
                <a:latin typeface="Arial Narrow" panose="020B0606020202030204" pitchFamily="34" charset="0"/>
                <a:ea typeface="Arial Unicode MS" panose="020B0604020202020204" pitchFamily="34" charset="-128"/>
              </a:rPr>
              <a:t>160 с.</a:t>
            </a:r>
            <a:endParaRPr lang="ru-RU" sz="1600" b="0" dirty="0">
              <a:solidFill>
                <a:srgbClr val="000000"/>
              </a:solidFill>
              <a:effectLst/>
              <a:latin typeface="Arial Narrow" panose="020B0606020202030204" pitchFamily="34" charset="0"/>
              <a:ea typeface="Arial Unicode MS" panose="020B0604020202020204" pitchFamily="34" charset="-128"/>
            </a:endParaRPr>
          </a:p>
        </p:txBody>
      </p:sp>
    </p:spTree>
    <p:extLst>
      <p:ext uri="{BB962C8B-B14F-4D97-AF65-F5344CB8AC3E}">
        <p14:creationId xmlns:p14="http://schemas.microsoft.com/office/powerpoint/2010/main" val="1301164400"/>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Админ\Pictures\к4.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6213" y="332656"/>
            <a:ext cx="3012642" cy="434254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86758" y="1193132"/>
            <a:ext cx="5590306" cy="2308324"/>
          </a:xfrm>
          <a:prstGeom prst="rect">
            <a:avLst/>
          </a:prstGeom>
          <a:noFill/>
        </p:spPr>
        <p:txBody>
          <a:bodyPr wrap="square" rtlCol="0">
            <a:spAutoFit/>
          </a:bodyPr>
          <a:lstStyle/>
          <a:p>
            <a:r>
              <a:rPr lang="ru-RU" dirty="0" smtClean="0">
                <a:latin typeface="Arial Narrow" panose="020B0606020202030204" pitchFamily="34" charset="0"/>
              </a:rPr>
              <a:t>Если ты ещё не задавался вопросом, как устроен </a:t>
            </a:r>
          </a:p>
          <a:p>
            <a:r>
              <a:rPr lang="ru-RU" dirty="0" smtClean="0">
                <a:latin typeface="Arial Narrow" panose="020B0606020202030204" pitchFamily="34" charset="0"/>
              </a:rPr>
              <a:t>человеческий организм, то у тебя есть возможность  очень быстро и легко узнать об этом. Правила личной гигиены, упражнения для осанки и роста, зачем человеку нужен сон и как сделать сон здоровым, кто как дышит и как правильно дышать, как работают наши органы и как кататься на лыжах, роликах и коньках – обо всём этом ты прочитаешь в этой книге. </a:t>
            </a:r>
            <a:endParaRPr lang="ru-RU" dirty="0">
              <a:latin typeface="Arial Narrow" panose="020B0606020202030204" pitchFamily="34" charset="0"/>
            </a:endParaRPr>
          </a:p>
        </p:txBody>
      </p:sp>
      <p:sp>
        <p:nvSpPr>
          <p:cNvPr id="3" name="Прямоугольник 2"/>
          <p:cNvSpPr/>
          <p:nvPr/>
        </p:nvSpPr>
        <p:spPr>
          <a:xfrm>
            <a:off x="3419872" y="332656"/>
            <a:ext cx="5504552" cy="830997"/>
          </a:xfrm>
          <a:prstGeom prst="rect">
            <a:avLst/>
          </a:prstGeom>
        </p:spPr>
        <p:txBody>
          <a:bodyPr wrap="square">
            <a:spAutoFit/>
          </a:bodyPr>
          <a:lstStyle/>
          <a:p>
            <a:r>
              <a:rPr lang="ru-RU" sz="1600" b="1" dirty="0" smtClean="0">
                <a:latin typeface="Arial Narrow" panose="020B0606020202030204" pitchFamily="34" charset="0"/>
              </a:rPr>
              <a:t>Азбука здоровья в картинках. </a:t>
            </a:r>
            <a:r>
              <a:rPr lang="ru-RU" sz="1600" dirty="0" smtClean="0">
                <a:latin typeface="Arial Narrow" panose="020B0606020202030204" pitchFamily="34" charset="0"/>
              </a:rPr>
              <a:t>– Москва: Русское энциклопедическое товарищество, 2004. – 64 </a:t>
            </a:r>
            <a:r>
              <a:rPr lang="ru-RU" sz="1600" dirty="0">
                <a:latin typeface="Arial Narrow" panose="020B0606020202030204" pitchFamily="34" charset="0"/>
              </a:rPr>
              <a:t>с. </a:t>
            </a:r>
            <a:r>
              <a:rPr lang="ru-RU" sz="1600" dirty="0" smtClean="0">
                <a:latin typeface="Arial Narrow" panose="020B0606020202030204" pitchFamily="34" charset="0"/>
              </a:rPr>
              <a:t>– (Готовимся к школе).</a:t>
            </a:r>
            <a:endParaRPr lang="ru-RU" sz="1600" dirty="0">
              <a:latin typeface="Arial Narrow" panose="020B0606020202030204" pitchFamily="34" charset="0"/>
            </a:endParaRPr>
          </a:p>
        </p:txBody>
      </p:sp>
      <p:sp>
        <p:nvSpPr>
          <p:cNvPr id="4" name="Прямоугольник 3"/>
          <p:cNvSpPr/>
          <p:nvPr/>
        </p:nvSpPr>
        <p:spPr>
          <a:xfrm>
            <a:off x="3393202" y="3596823"/>
            <a:ext cx="5590306" cy="1200329"/>
          </a:xfrm>
          <a:prstGeom prst="rect">
            <a:avLst/>
          </a:prstGeom>
        </p:spPr>
        <p:txBody>
          <a:bodyPr wrap="square">
            <a:spAutoFit/>
          </a:bodyPr>
          <a:lstStyle/>
          <a:p>
            <a:r>
              <a:rPr lang="ru-RU" dirty="0" smtClean="0">
                <a:latin typeface="Arial Narrow" panose="020B0606020202030204" pitchFamily="34" charset="0"/>
              </a:rPr>
              <a:t>Да, для того  чтобы быть здоровым, ловким, выносливым и уметь принимать правильные решения в случае опасности, надо знать не только азбуку и грамматику, но и</a:t>
            </a:r>
            <a:r>
              <a:rPr lang="ru-RU" b="1" dirty="0" smtClean="0">
                <a:latin typeface="Arial Narrow" panose="020B0606020202030204" pitchFamily="34" charset="0"/>
              </a:rPr>
              <a:t> «Азбуку здоровья».</a:t>
            </a:r>
          </a:p>
        </p:txBody>
      </p:sp>
    </p:spTree>
    <p:extLst>
      <p:ext uri="{BB962C8B-B14F-4D97-AF65-F5344CB8AC3E}">
        <p14:creationId xmlns:p14="http://schemas.microsoft.com/office/powerpoint/2010/main" val="3844433730"/>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KDBS\User\Читальный зал\зож\Алена ЗОЖ\1 стоп\21-05-01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21403264">
            <a:off x="1297850" y="631810"/>
            <a:ext cx="3019600" cy="3940698"/>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descr="\\HKDBS\User\Читальный зал\зож\Алена ЗОЖ\1 стоп\21-05-01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99934">
            <a:off x="4679621" y="708953"/>
            <a:ext cx="2866564" cy="378641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27584" y="5301208"/>
            <a:ext cx="7848872" cy="1077218"/>
          </a:xfrm>
          <a:prstGeom prst="rect">
            <a:avLst/>
          </a:prstGeom>
        </p:spPr>
        <p:txBody>
          <a:bodyPr wrap="square">
            <a:spAutoFit/>
          </a:bodyPr>
          <a:lstStyle/>
          <a:p>
            <a:r>
              <a:rPr lang="ru-RU" dirty="0">
                <a:latin typeface="Segoe Print"/>
                <a:ea typeface="Times New Roman"/>
              </a:rPr>
              <a:t> </a:t>
            </a:r>
            <a:r>
              <a:rPr lang="ru-RU" sz="3200" dirty="0">
                <a:latin typeface="Segoe Print"/>
                <a:ea typeface="Times New Roman"/>
              </a:rPr>
              <a:t>Каким бы ни было ваше здоровье, его хватит до конца жизни.</a:t>
            </a:r>
            <a:endParaRPr lang="ru-RU" sz="3200" dirty="0">
              <a:effectLst/>
              <a:latin typeface="Times New Roman"/>
              <a:ea typeface="Times New Roman"/>
            </a:endParaRPr>
          </a:p>
        </p:txBody>
      </p:sp>
    </p:spTree>
    <p:extLst>
      <p:ext uri="{BB962C8B-B14F-4D97-AF65-F5344CB8AC3E}">
        <p14:creationId xmlns:p14="http://schemas.microsoft.com/office/powerpoint/2010/main" val="2305808989"/>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KDBS\User\Читальный зал\зож\Алена ЗОЖ\1 стоп\21-05-019.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5536" y="404664"/>
            <a:ext cx="3312368" cy="50454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995936" y="1556792"/>
            <a:ext cx="4572000" cy="2585323"/>
          </a:xfrm>
          <a:prstGeom prst="rect">
            <a:avLst/>
          </a:prstGeom>
        </p:spPr>
        <p:txBody>
          <a:bodyPr>
            <a:spAutoFit/>
          </a:bodyPr>
          <a:lstStyle/>
          <a:p>
            <a:r>
              <a:rPr lang="ru-RU" dirty="0" smtClean="0">
                <a:latin typeface="Arial Narrow" panose="020B0606020202030204" pitchFamily="34" charset="0"/>
              </a:rPr>
              <a:t>Если у тебя до сих пор не проснулся  </a:t>
            </a:r>
            <a:r>
              <a:rPr lang="ru-RU" dirty="0">
                <a:latin typeface="Arial Narrow" panose="020B0606020202030204" pitchFamily="34" charset="0"/>
              </a:rPr>
              <a:t>интерес к физкультуре и спортивным </a:t>
            </a:r>
            <a:r>
              <a:rPr lang="ru-RU" dirty="0" smtClean="0">
                <a:latin typeface="Arial Narrow" panose="020B0606020202030204" pitchFamily="34" charset="0"/>
              </a:rPr>
              <a:t>играм, э</a:t>
            </a:r>
            <a:r>
              <a:rPr lang="ru-RU" dirty="0" smtClean="0">
                <a:solidFill>
                  <a:prstClr val="black"/>
                </a:solidFill>
                <a:latin typeface="Arial Narrow" panose="020B0606020202030204" pitchFamily="34" charset="0"/>
              </a:rPr>
              <a:t>та </a:t>
            </a:r>
            <a:r>
              <a:rPr lang="ru-RU" dirty="0">
                <a:solidFill>
                  <a:prstClr val="black"/>
                </a:solidFill>
                <a:latin typeface="Arial Narrow" panose="020B0606020202030204" pitchFamily="34" charset="0"/>
              </a:rPr>
              <a:t>книга </a:t>
            </a:r>
            <a:r>
              <a:rPr lang="ru-RU" dirty="0" smtClean="0">
                <a:solidFill>
                  <a:prstClr val="black"/>
                </a:solidFill>
                <a:latin typeface="Arial Narrow" panose="020B0606020202030204" pitchFamily="34" charset="0"/>
              </a:rPr>
              <a:t>призвана </a:t>
            </a:r>
            <a:r>
              <a:rPr lang="ru-RU" dirty="0">
                <a:solidFill>
                  <a:prstClr val="black"/>
                </a:solidFill>
                <a:latin typeface="Arial Narrow" panose="020B0606020202030204" pitchFamily="34" charset="0"/>
              </a:rPr>
              <a:t>разбудить </a:t>
            </a:r>
            <a:r>
              <a:rPr lang="ru-RU" dirty="0" smtClean="0">
                <a:solidFill>
                  <a:prstClr val="black"/>
                </a:solidFill>
                <a:latin typeface="Arial Narrow" panose="020B0606020202030204" pitchFamily="34" charset="0"/>
              </a:rPr>
              <a:t>его. В ней ты найдёшь в</a:t>
            </a:r>
            <a:r>
              <a:rPr lang="ru-RU" dirty="0" smtClean="0">
                <a:latin typeface="Arial Narrow" panose="020B0606020202030204" pitchFamily="34" charset="0"/>
              </a:rPr>
              <a:t>есёлые </a:t>
            </a:r>
            <a:r>
              <a:rPr lang="ru-RU" dirty="0">
                <a:latin typeface="Arial Narrow" panose="020B0606020202030204" pitchFamily="34" charset="0"/>
              </a:rPr>
              <a:t>стихи, забавные сказки, рассказы, загадки и считалки </a:t>
            </a:r>
            <a:r>
              <a:rPr lang="ru-RU" dirty="0" smtClean="0">
                <a:latin typeface="Arial Narrow" panose="020B0606020202030204" pitchFamily="34" charset="0"/>
              </a:rPr>
              <a:t>о спорте. </a:t>
            </a:r>
          </a:p>
          <a:p>
            <a:r>
              <a:rPr lang="ru-RU" dirty="0" smtClean="0">
                <a:latin typeface="Arial Narrow" panose="020B0606020202030204" pitchFamily="34" charset="0"/>
              </a:rPr>
              <a:t>Родители из этой книги узнают, </a:t>
            </a:r>
            <a:r>
              <a:rPr lang="ru-RU" dirty="0">
                <a:latin typeface="Arial Narrow" panose="020B0606020202030204" pitchFamily="34" charset="0"/>
              </a:rPr>
              <a:t>как правильно построить день ребёнка, как постепенно закалить его и приобщить к спорту, доступному его возрасту. </a:t>
            </a:r>
            <a:r>
              <a:rPr lang="ru-RU" dirty="0" smtClean="0">
                <a:latin typeface="Arial Narrow" panose="020B0606020202030204" pitchFamily="34" charset="0"/>
              </a:rPr>
              <a:t> </a:t>
            </a:r>
            <a:endParaRPr lang="ru-RU" dirty="0">
              <a:effectLst/>
              <a:latin typeface="Arial Narrow" panose="020B0606020202030204" pitchFamily="34" charset="0"/>
            </a:endParaRPr>
          </a:p>
        </p:txBody>
      </p:sp>
      <p:sp>
        <p:nvSpPr>
          <p:cNvPr id="3" name="Rectangle 1"/>
          <p:cNvSpPr>
            <a:spLocks noChangeArrowheads="1"/>
          </p:cNvSpPr>
          <p:nvPr/>
        </p:nvSpPr>
        <p:spPr bwMode="auto">
          <a:xfrm>
            <a:off x="3995936" y="621411"/>
            <a:ext cx="471601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1600" b="1" i="0" u="none" strike="noStrike" cap="none" normalizeH="0" baseline="0" dirty="0" smtClean="0">
                <a:ln>
                  <a:noFill/>
                </a:ln>
                <a:solidFill>
                  <a:schemeClr val="tx1"/>
                </a:solidFill>
                <a:effectLst/>
                <a:latin typeface="Arial Narrow" panose="020B0606020202030204" pitchFamily="34" charset="0"/>
                <a:cs typeface="Arial" pitchFamily="34" charset="0"/>
              </a:rPr>
              <a:t>Прокофьева, </a:t>
            </a:r>
            <a:r>
              <a:rPr lang="ru-RU" sz="1600" b="1" dirty="0" smtClean="0">
                <a:latin typeface="Arial Narrow" panose="020B0606020202030204" pitchFamily="34" charset="0"/>
                <a:cs typeface="Arial" pitchFamily="34" charset="0"/>
              </a:rPr>
              <a:t>С. </a:t>
            </a:r>
            <a:r>
              <a:rPr kumimoji="0" lang="ru-RU" sz="1600" b="1" i="0" u="none" strike="noStrike" cap="none" normalizeH="0" baseline="0" dirty="0" smtClean="0">
                <a:ln>
                  <a:noFill/>
                </a:ln>
                <a:solidFill>
                  <a:schemeClr val="tx1"/>
                </a:solidFill>
                <a:effectLst/>
                <a:latin typeface="Arial Narrow" panose="020B0606020202030204" pitchFamily="34" charset="0"/>
                <a:cs typeface="Arial" pitchFamily="34" charset="0"/>
              </a:rPr>
              <a:t> Румяные щеки  </a:t>
            </a:r>
            <a:r>
              <a:rPr kumimoji="0" lang="ru-RU" sz="1600" b="0" i="0" u="none" strike="noStrike" cap="none" normalizeH="0" baseline="0" dirty="0" smtClean="0">
                <a:ln>
                  <a:noFill/>
                </a:ln>
                <a:solidFill>
                  <a:schemeClr val="tx1"/>
                </a:solidFill>
                <a:effectLst/>
                <a:latin typeface="Arial Narrow" panose="020B0606020202030204" pitchFamily="34" charset="0"/>
                <a:cs typeface="Arial" pitchFamily="34" charset="0"/>
              </a:rPr>
              <a:t>/ С. Прокофьева,</a:t>
            </a:r>
            <a:r>
              <a:rPr kumimoji="0" lang="ru-RU" sz="1600" b="0" i="0" u="none" strike="noStrike" cap="none" normalizeH="0" dirty="0" smtClean="0">
                <a:ln>
                  <a:noFill/>
                </a:ln>
                <a:solidFill>
                  <a:schemeClr val="tx1"/>
                </a:solidFill>
                <a:effectLst/>
                <a:latin typeface="Arial Narrow" panose="020B0606020202030204" pitchFamily="34" charset="0"/>
                <a:cs typeface="Arial" pitchFamily="34" charset="0"/>
              </a:rPr>
              <a:t> </a:t>
            </a:r>
            <a:r>
              <a:rPr lang="ru-RU" sz="1600" dirty="0" smtClean="0">
                <a:latin typeface="Arial Narrow" panose="020B0606020202030204" pitchFamily="34" charset="0"/>
                <a:cs typeface="Arial" pitchFamily="34" charset="0"/>
              </a:rPr>
              <a:t>Г. Сапгир. – Москва : </a:t>
            </a:r>
            <a:r>
              <a:rPr kumimoji="0" lang="ru-RU" sz="1600" b="0" i="0" u="none" strike="noStrike" cap="none" normalizeH="0" baseline="0" dirty="0" smtClean="0">
                <a:ln>
                  <a:noFill/>
                </a:ln>
                <a:solidFill>
                  <a:schemeClr val="tx1"/>
                </a:solidFill>
                <a:effectLst/>
                <a:latin typeface="Arial Narrow" panose="020B0606020202030204" pitchFamily="34" charset="0"/>
                <a:cs typeface="Arial" pitchFamily="34" charset="0"/>
              </a:rPr>
              <a:t>Физкультура и спорт, 1987. </a:t>
            </a:r>
          </a:p>
        </p:txBody>
      </p:sp>
    </p:spTree>
    <p:extLst>
      <p:ext uri="{BB962C8B-B14F-4D97-AF65-F5344CB8AC3E}">
        <p14:creationId xmlns:p14="http://schemas.microsoft.com/office/powerpoint/2010/main" val="2096771954"/>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KDBS\User\Читальный зал\зож\Алена ЗОЖ\1 стоп\21-05-02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1520" y="404664"/>
            <a:ext cx="3181509" cy="41933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851920" y="1340768"/>
            <a:ext cx="5184576" cy="2585323"/>
          </a:xfrm>
          <a:prstGeom prst="rect">
            <a:avLst/>
          </a:prstGeom>
        </p:spPr>
        <p:txBody>
          <a:bodyPr wrap="square">
            <a:spAutoFit/>
          </a:bodyPr>
          <a:lstStyle/>
          <a:p>
            <a:r>
              <a:rPr lang="ru-RU" dirty="0">
                <a:solidFill>
                  <a:srgbClr val="333333"/>
                </a:solidFill>
                <a:latin typeface="Arial Narrow" panose="020B0606020202030204" pitchFamily="34" charset="0"/>
              </a:rPr>
              <a:t>Чтобы стать сильным, выносливым, ловким и смелым, каждый ребёнок должен заниматься спортом, который даст ему хорошую физическую закалку и подготовку, сделает красивым и здоровым. Но как выбрать вид спорта по душе? Эта прекрасно иллюстрированная книга поможет вам в этом, осветив все спортивные игры, существующие в мире. Книга предназначена для малышей и их родителей, педагогов.</a:t>
            </a:r>
          </a:p>
        </p:txBody>
      </p:sp>
      <p:sp>
        <p:nvSpPr>
          <p:cNvPr id="4" name="Прямоугольник 3"/>
          <p:cNvSpPr/>
          <p:nvPr/>
        </p:nvSpPr>
        <p:spPr>
          <a:xfrm>
            <a:off x="4230216" y="434336"/>
            <a:ext cx="4572000" cy="646331"/>
          </a:xfrm>
          <a:prstGeom prst="rect">
            <a:avLst/>
          </a:prstGeom>
        </p:spPr>
        <p:txBody>
          <a:bodyPr>
            <a:spAutoFit/>
          </a:bodyPr>
          <a:lstStyle/>
          <a:p>
            <a:r>
              <a:rPr lang="ru-RU" dirty="0"/>
              <a:t/>
            </a:r>
            <a:br>
              <a:rPr lang="ru-RU" dirty="0"/>
            </a:br>
            <a:endParaRPr lang="ru-RU" dirty="0"/>
          </a:p>
        </p:txBody>
      </p:sp>
      <p:sp>
        <p:nvSpPr>
          <p:cNvPr id="5" name="Прямоугольник 4"/>
          <p:cNvSpPr/>
          <p:nvPr/>
        </p:nvSpPr>
        <p:spPr>
          <a:xfrm>
            <a:off x="3923928" y="573046"/>
            <a:ext cx="4758235" cy="646331"/>
          </a:xfrm>
          <a:prstGeom prst="rect">
            <a:avLst/>
          </a:prstGeom>
        </p:spPr>
        <p:txBody>
          <a:bodyPr wrap="square">
            <a:spAutoFit/>
          </a:bodyPr>
          <a:lstStyle/>
          <a:p>
            <a:pPr fontAlgn="base"/>
            <a:r>
              <a:rPr lang="ru-RU" sz="1600" b="1" dirty="0" smtClean="0">
                <a:solidFill>
                  <a:srgbClr val="444444"/>
                </a:solidFill>
                <a:latin typeface="Arial Narrow" panose="020B0606020202030204" pitchFamily="34" charset="0"/>
              </a:rPr>
              <a:t>Шалаева, Г. П. Большая </a:t>
            </a:r>
            <a:r>
              <a:rPr lang="ru-RU" sz="1600" b="1" dirty="0">
                <a:solidFill>
                  <a:srgbClr val="444444"/>
                </a:solidFill>
                <a:latin typeface="Arial Narrow" panose="020B0606020202030204" pitchFamily="34" charset="0"/>
              </a:rPr>
              <a:t>книга о </a:t>
            </a:r>
            <a:r>
              <a:rPr lang="ru-RU" sz="1600" b="1" dirty="0" smtClean="0">
                <a:solidFill>
                  <a:srgbClr val="444444"/>
                </a:solidFill>
                <a:latin typeface="Arial Narrow" panose="020B0606020202030204" pitchFamily="34" charset="0"/>
              </a:rPr>
              <a:t>спорте </a:t>
            </a:r>
            <a:r>
              <a:rPr lang="ru-RU" sz="1600" dirty="0" smtClean="0">
                <a:solidFill>
                  <a:srgbClr val="444444"/>
                </a:solidFill>
                <a:latin typeface="Arial Narrow" panose="020B0606020202030204" pitchFamily="34" charset="0"/>
              </a:rPr>
              <a:t>/ </a:t>
            </a:r>
          </a:p>
          <a:p>
            <a:pPr fontAlgn="base"/>
            <a:r>
              <a:rPr lang="ru-RU" sz="1600" dirty="0" smtClean="0">
                <a:solidFill>
                  <a:srgbClr val="444444"/>
                </a:solidFill>
                <a:latin typeface="Arial Narrow" panose="020B0606020202030204" pitchFamily="34" charset="0"/>
              </a:rPr>
              <a:t>Г. П. Шалаева. </a:t>
            </a:r>
            <a:r>
              <a:rPr lang="ru-RU" sz="1600" dirty="0">
                <a:solidFill>
                  <a:srgbClr val="444444"/>
                </a:solidFill>
                <a:latin typeface="Arial Narrow" panose="020B0606020202030204" pitchFamily="34" charset="0"/>
              </a:rPr>
              <a:t>– </a:t>
            </a:r>
            <a:r>
              <a:rPr lang="ru-RU" sz="1600" dirty="0" smtClean="0">
                <a:solidFill>
                  <a:srgbClr val="444444"/>
                </a:solidFill>
                <a:latin typeface="Arial Narrow" panose="020B0606020202030204" pitchFamily="34" charset="0"/>
              </a:rPr>
              <a:t>Москва : Слово, 2011. – 144 с</a:t>
            </a:r>
            <a:r>
              <a:rPr lang="ru-RU" sz="2000" dirty="0" smtClean="0">
                <a:solidFill>
                  <a:srgbClr val="444444"/>
                </a:solidFill>
                <a:latin typeface="Arial Narrow" panose="020B0606020202030204" pitchFamily="34" charset="0"/>
              </a:rPr>
              <a:t>.</a:t>
            </a:r>
            <a:endParaRPr lang="ru-RU" sz="2000" dirty="0">
              <a:solidFill>
                <a:srgbClr val="444444"/>
              </a:solidFill>
              <a:latin typeface="Arial Narrow" panose="020B0606020202030204" pitchFamily="34" charset="0"/>
            </a:endParaRPr>
          </a:p>
        </p:txBody>
      </p:sp>
    </p:spTree>
    <p:extLst>
      <p:ext uri="{BB962C8B-B14F-4D97-AF65-F5344CB8AC3E}">
        <p14:creationId xmlns:p14="http://schemas.microsoft.com/office/powerpoint/2010/main" val="2574884357"/>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KDBS\User\Читальный зал\зож\Алена ЗОЖ\1 стоп\21-05-006.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4618" y="1052736"/>
            <a:ext cx="3049230" cy="432048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240360" y="260648"/>
            <a:ext cx="5724128" cy="6217087"/>
          </a:xfrm>
          <a:prstGeom prst="rect">
            <a:avLst/>
          </a:prstGeom>
        </p:spPr>
        <p:txBody>
          <a:bodyPr wrap="square">
            <a:spAutoFit/>
          </a:bodyPr>
          <a:lstStyle/>
          <a:p>
            <a:r>
              <a:rPr lang="ru-RU" sz="1600" b="1" dirty="0" smtClean="0">
                <a:latin typeface="Arial Narrow" panose="020B0606020202030204" pitchFamily="34" charset="0"/>
              </a:rPr>
              <a:t>Хмельницкий, Б. Спорт, спорт, спорт... </a:t>
            </a:r>
            <a:r>
              <a:rPr lang="ru-RU" sz="1600" dirty="0" smtClean="0">
                <a:solidFill>
                  <a:srgbClr val="222222"/>
                </a:solidFill>
                <a:latin typeface="Arial Narrow" panose="020B0606020202030204" pitchFamily="34" charset="0"/>
              </a:rPr>
              <a:t>/ </a:t>
            </a:r>
            <a:r>
              <a:rPr lang="ru-RU" sz="1600" dirty="0">
                <a:solidFill>
                  <a:srgbClr val="222222"/>
                </a:solidFill>
                <a:latin typeface="Arial Narrow" panose="020B0606020202030204" pitchFamily="34" charset="0"/>
              </a:rPr>
              <a:t>Б. Н. Хмельницкий ; </a:t>
            </a:r>
            <a:endParaRPr lang="ru-RU" sz="1600" dirty="0" smtClean="0">
              <a:solidFill>
                <a:srgbClr val="222222"/>
              </a:solidFill>
              <a:latin typeface="Arial Narrow" panose="020B0606020202030204" pitchFamily="34" charset="0"/>
            </a:endParaRPr>
          </a:p>
          <a:p>
            <a:r>
              <a:rPr lang="ru-RU" sz="1600" dirty="0" smtClean="0">
                <a:solidFill>
                  <a:srgbClr val="222222"/>
                </a:solidFill>
                <a:latin typeface="Arial Narrow" panose="020B0606020202030204" pitchFamily="34" charset="0"/>
              </a:rPr>
              <a:t>иллюстрации </a:t>
            </a:r>
            <a:r>
              <a:rPr lang="ru-RU" sz="1600" dirty="0">
                <a:solidFill>
                  <a:srgbClr val="222222"/>
                </a:solidFill>
                <a:latin typeface="Arial Narrow" panose="020B0606020202030204" pitchFamily="34" charset="0"/>
              </a:rPr>
              <a:t>Э. Гринько. </a:t>
            </a:r>
            <a:r>
              <a:rPr lang="ru-RU" sz="1600" dirty="0">
                <a:solidFill>
                  <a:srgbClr val="444444"/>
                </a:solidFill>
                <a:latin typeface="Arial Narrow" panose="020B0606020202030204" pitchFamily="34" charset="0"/>
              </a:rPr>
              <a:t>–</a:t>
            </a:r>
            <a:r>
              <a:rPr lang="ru-RU" sz="1600" dirty="0" smtClean="0">
                <a:solidFill>
                  <a:srgbClr val="222222"/>
                </a:solidFill>
                <a:latin typeface="Arial Narrow" panose="020B0606020202030204" pitchFamily="34" charset="0"/>
              </a:rPr>
              <a:t> Москва </a:t>
            </a:r>
            <a:r>
              <a:rPr lang="ru-RU" sz="1600" dirty="0">
                <a:solidFill>
                  <a:srgbClr val="222222"/>
                </a:solidFill>
                <a:latin typeface="Arial Narrow" panose="020B0606020202030204" pitchFamily="34" charset="0"/>
              </a:rPr>
              <a:t>: Эксмо ; Донецк : Изд-во Скиф, 2005 (ГУП ИПК Ульян. Дом печати). </a:t>
            </a:r>
            <a:r>
              <a:rPr lang="ru-RU" sz="1600" dirty="0">
                <a:solidFill>
                  <a:srgbClr val="444444"/>
                </a:solidFill>
                <a:latin typeface="Arial Narrow" panose="020B0606020202030204" pitchFamily="34" charset="0"/>
              </a:rPr>
              <a:t>–</a:t>
            </a:r>
            <a:r>
              <a:rPr lang="ru-RU" sz="1600" dirty="0" smtClean="0">
                <a:solidFill>
                  <a:srgbClr val="222222"/>
                </a:solidFill>
                <a:latin typeface="Arial Narrow" panose="020B0606020202030204" pitchFamily="34" charset="0"/>
              </a:rPr>
              <a:t> </a:t>
            </a:r>
            <a:r>
              <a:rPr lang="ru-RU" sz="1600" dirty="0">
                <a:solidFill>
                  <a:srgbClr val="222222"/>
                </a:solidFill>
                <a:latin typeface="Arial Narrow" panose="020B0606020202030204" pitchFamily="34" charset="0"/>
              </a:rPr>
              <a:t>282 с. : ил</a:t>
            </a:r>
            <a:r>
              <a:rPr lang="ru-RU" sz="1600" dirty="0" smtClean="0">
                <a:solidFill>
                  <a:srgbClr val="222222"/>
                </a:solidFill>
                <a:latin typeface="Arial Narrow" panose="020B0606020202030204" pitchFamily="34" charset="0"/>
              </a:rPr>
              <a:t>. </a:t>
            </a:r>
            <a:r>
              <a:rPr lang="ru-RU" sz="1600" dirty="0" smtClean="0">
                <a:solidFill>
                  <a:srgbClr val="444444"/>
                </a:solidFill>
                <a:latin typeface="Arial Narrow" panose="020B0606020202030204" pitchFamily="34" charset="0"/>
              </a:rPr>
              <a:t>–</a:t>
            </a:r>
            <a:r>
              <a:rPr lang="ru-RU" sz="1600" dirty="0" smtClean="0">
                <a:solidFill>
                  <a:srgbClr val="222222"/>
                </a:solidFill>
                <a:latin typeface="Arial Narrow" panose="020B0606020202030204" pitchFamily="34" charset="0"/>
              </a:rPr>
              <a:t> </a:t>
            </a:r>
            <a:r>
              <a:rPr lang="ru-RU" sz="1600" dirty="0">
                <a:solidFill>
                  <a:srgbClr val="222222"/>
                </a:solidFill>
                <a:latin typeface="Arial Narrow" panose="020B0606020202030204" pitchFamily="34" charset="0"/>
              </a:rPr>
              <a:t>(Антология наших заблуждений</a:t>
            </a:r>
            <a:r>
              <a:rPr lang="ru-RU" sz="1600" dirty="0" smtClean="0">
                <a:solidFill>
                  <a:srgbClr val="222222"/>
                </a:solidFill>
                <a:latin typeface="Arial Narrow" panose="020B0606020202030204" pitchFamily="34" charset="0"/>
              </a:rPr>
              <a:t>).</a:t>
            </a:r>
          </a:p>
          <a:p>
            <a:endParaRPr lang="ru-RU" sz="1400" dirty="0" smtClean="0">
              <a:solidFill>
                <a:srgbClr val="222222"/>
              </a:solidFill>
              <a:latin typeface="Arial Narrow" panose="020B0606020202030204" pitchFamily="34" charset="0"/>
            </a:endParaRPr>
          </a:p>
          <a:p>
            <a:r>
              <a:rPr lang="ru-RU" sz="1600" dirty="0" smtClean="0">
                <a:latin typeface="Arial Narrow" panose="020B0606020202030204" pitchFamily="34" charset="0"/>
              </a:rPr>
              <a:t>Спорт </a:t>
            </a:r>
            <a:r>
              <a:rPr lang="ru-RU" sz="1600" dirty="0">
                <a:solidFill>
                  <a:srgbClr val="444444"/>
                </a:solidFill>
                <a:latin typeface="Arial Narrow" panose="020B0606020202030204" pitchFamily="34" charset="0"/>
              </a:rPr>
              <a:t>–</a:t>
            </a:r>
            <a:r>
              <a:rPr lang="ru-RU" sz="1600" dirty="0" smtClean="0">
                <a:latin typeface="Arial Narrow" panose="020B0606020202030204" pitchFamily="34" charset="0"/>
              </a:rPr>
              <a:t> </a:t>
            </a:r>
            <a:r>
              <a:rPr lang="ru-RU" sz="1600" dirty="0">
                <a:latin typeface="Arial Narrow" panose="020B0606020202030204" pitchFamily="34" charset="0"/>
              </a:rPr>
              <a:t>чрезвычайно многогранное и всеобъемлющее понятие. Это составная часть физической культуры, это разветвленная международная система соревнований, это бизнес, приносящий миллиарды долларов, это хобби для миллионов болельщиков, это смысл жизни для спортсменов, это жизнь для всех тех, кому спорт подарил здоровье и радость движения</a:t>
            </a:r>
            <a:r>
              <a:rPr lang="ru-RU" sz="1600" dirty="0" smtClean="0">
                <a:latin typeface="Arial Narrow" panose="020B0606020202030204" pitchFamily="34" charset="0"/>
              </a:rPr>
              <a:t>!</a:t>
            </a:r>
          </a:p>
          <a:p>
            <a:endParaRPr lang="ru-RU" sz="1600" dirty="0" smtClean="0">
              <a:latin typeface="Arial Narrow" panose="020B0606020202030204" pitchFamily="34" charset="0"/>
            </a:endParaRPr>
          </a:p>
          <a:p>
            <a:r>
              <a:rPr lang="ru-RU" sz="1600" dirty="0">
                <a:solidFill>
                  <a:srgbClr val="333333"/>
                </a:solidFill>
                <a:latin typeface="Arial Narrow" panose="020B0606020202030204" pitchFamily="34" charset="0"/>
              </a:rPr>
              <a:t>По всей видимости, просто не существует людей, абсолютно равнодушных к этой обширной сфере человеческой жизни. Между тем трудно найти такого любителя спорта, который не имел бы на его счет никаких заблуждений, корни которых в основном следует искать в истории</a:t>
            </a:r>
            <a:r>
              <a:rPr lang="ru-RU" sz="1600" dirty="0" smtClean="0">
                <a:solidFill>
                  <a:srgbClr val="333333"/>
                </a:solidFill>
                <a:latin typeface="Arial Narrow" panose="020B0606020202030204" pitchFamily="34" charset="0"/>
              </a:rPr>
              <a:t>.</a:t>
            </a:r>
          </a:p>
          <a:p>
            <a:r>
              <a:rPr lang="ru-RU" sz="1600" dirty="0">
                <a:latin typeface="Arial Narrow" panose="020B0606020202030204" pitchFamily="34" charset="0"/>
              </a:rPr>
              <a:t/>
            </a:r>
            <a:br>
              <a:rPr lang="ru-RU" sz="1600" dirty="0">
                <a:latin typeface="Arial Narrow" panose="020B0606020202030204" pitchFamily="34" charset="0"/>
              </a:rPr>
            </a:br>
            <a:r>
              <a:rPr lang="ru-RU" sz="1600" dirty="0">
                <a:solidFill>
                  <a:srgbClr val="333333"/>
                </a:solidFill>
                <a:latin typeface="Arial Narrow" panose="020B0606020202030204" pitchFamily="34" charset="0"/>
              </a:rPr>
              <a:t>Книга, предлагаемая вашему вниманию, составлена из наиболее распространенных и популярных заблуждений о происхождении того или иного вида спорта, истории его становления и развития, интересных фактов и событий прошлых лет и подробностей из жизни звезд </a:t>
            </a:r>
            <a:r>
              <a:rPr lang="ru-RU" sz="1600" dirty="0">
                <a:solidFill>
                  <a:srgbClr val="444444"/>
                </a:solidFill>
                <a:latin typeface="Arial Narrow" panose="020B0606020202030204" pitchFamily="34" charset="0"/>
              </a:rPr>
              <a:t>–</a:t>
            </a:r>
            <a:r>
              <a:rPr lang="ru-RU" sz="1600" dirty="0" smtClean="0">
                <a:solidFill>
                  <a:srgbClr val="333333"/>
                </a:solidFill>
                <a:latin typeface="Arial Narrow" panose="020B0606020202030204" pitchFamily="34" charset="0"/>
              </a:rPr>
              <a:t> </a:t>
            </a:r>
            <a:r>
              <a:rPr lang="ru-RU" sz="1600" dirty="0">
                <a:solidFill>
                  <a:srgbClr val="333333"/>
                </a:solidFill>
                <a:latin typeface="Arial Narrow" panose="020B0606020202030204" pitchFamily="34" charset="0"/>
              </a:rPr>
              <a:t>людей, чьи имена, несомненно, помнят и будут помнить поклонники Спорта с большой буквы.</a:t>
            </a:r>
            <a:br>
              <a:rPr lang="ru-RU" sz="1600" dirty="0">
                <a:solidFill>
                  <a:srgbClr val="333333"/>
                </a:solidFill>
                <a:latin typeface="Arial Narrow" panose="020B0606020202030204" pitchFamily="34" charset="0"/>
              </a:rPr>
            </a:br>
            <a:endParaRPr lang="ru-RU" sz="1600" dirty="0">
              <a:latin typeface="Arial Narrow" panose="020B0606020202030204" pitchFamily="34" charset="0"/>
            </a:endParaRPr>
          </a:p>
        </p:txBody>
      </p:sp>
    </p:spTree>
    <p:extLst>
      <p:ext uri="{BB962C8B-B14F-4D97-AF65-F5344CB8AC3E}">
        <p14:creationId xmlns:p14="http://schemas.microsoft.com/office/powerpoint/2010/main" val="3341380373"/>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descr="\\HKDBS\User\Читальный зал\зож\Алена ЗОЖ\1 стоп\21-05-017.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9512" y="548680"/>
            <a:ext cx="3851431" cy="44914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67944" y="812364"/>
            <a:ext cx="5076056" cy="584775"/>
          </a:xfrm>
          <a:prstGeom prst="rect">
            <a:avLst/>
          </a:prstGeom>
          <a:noFill/>
        </p:spPr>
        <p:txBody>
          <a:bodyPr wrap="square" rtlCol="0">
            <a:spAutoFit/>
          </a:bodyPr>
          <a:lstStyle/>
          <a:p>
            <a:r>
              <a:rPr lang="ru-RU" sz="1600" dirty="0" smtClean="0">
                <a:latin typeface="Arial Narrow" panose="020B0606020202030204" pitchFamily="34" charset="0"/>
              </a:rPr>
              <a:t>Детская энциклопедия хоккея, - Москва: Издательство «Э», 2017. – 48 с.</a:t>
            </a:r>
            <a:endParaRPr lang="ru-RU" sz="1600" dirty="0">
              <a:latin typeface="Arial Narrow" panose="020B0606020202030204" pitchFamily="34" charset="0"/>
            </a:endParaRPr>
          </a:p>
        </p:txBody>
      </p:sp>
      <p:sp>
        <p:nvSpPr>
          <p:cNvPr id="3" name="TextBox 2"/>
          <p:cNvSpPr txBox="1"/>
          <p:nvPr/>
        </p:nvSpPr>
        <p:spPr>
          <a:xfrm>
            <a:off x="4079600" y="1623616"/>
            <a:ext cx="4596130" cy="3416320"/>
          </a:xfrm>
          <a:prstGeom prst="rect">
            <a:avLst/>
          </a:prstGeom>
          <a:noFill/>
        </p:spPr>
        <p:txBody>
          <a:bodyPr wrap="none" rtlCol="0">
            <a:spAutoFit/>
          </a:bodyPr>
          <a:lstStyle/>
          <a:p>
            <a:r>
              <a:rPr lang="ru-RU" dirty="0" smtClean="0">
                <a:latin typeface="Arial Narrow" panose="020B0606020202030204" pitchFamily="34" charset="0"/>
              </a:rPr>
              <a:t>Первая в нашей стране прекрасно </a:t>
            </a:r>
          </a:p>
          <a:p>
            <a:r>
              <a:rPr lang="ru-RU" dirty="0" smtClean="0">
                <a:latin typeface="Arial Narrow" panose="020B0606020202030204" pitchFamily="34" charset="0"/>
              </a:rPr>
              <a:t>иллюстрированная детская энциклопедия </a:t>
            </a:r>
          </a:p>
          <a:p>
            <a:r>
              <a:rPr lang="ru-RU" dirty="0" smtClean="0">
                <a:latin typeface="Arial Narrow" panose="020B0606020202030204" pitchFamily="34" charset="0"/>
              </a:rPr>
              <a:t>рассказывает всё о хоккеи. Открыв книгу </a:t>
            </a:r>
          </a:p>
          <a:p>
            <a:r>
              <a:rPr lang="ru-RU" dirty="0">
                <a:latin typeface="Arial Narrow" panose="020B0606020202030204" pitchFamily="34" charset="0"/>
              </a:rPr>
              <a:t>т</a:t>
            </a:r>
            <a:r>
              <a:rPr lang="ru-RU" dirty="0" smtClean="0">
                <a:latin typeface="Arial Narrow" panose="020B0606020202030204" pitchFamily="34" charset="0"/>
              </a:rPr>
              <a:t>ы узнаешь о </a:t>
            </a:r>
            <a:r>
              <a:rPr lang="ru-RU" dirty="0">
                <a:latin typeface="Arial Narrow" panose="020B0606020202030204" pitchFamily="34" charset="0"/>
              </a:rPr>
              <a:t>е</a:t>
            </a:r>
            <a:r>
              <a:rPr lang="ru-RU" dirty="0" smtClean="0">
                <a:latin typeface="Arial Narrow" panose="020B0606020202030204" pitchFamily="34" charset="0"/>
              </a:rPr>
              <a:t>го принципах и правилах, </a:t>
            </a:r>
          </a:p>
          <a:p>
            <a:r>
              <a:rPr lang="ru-RU" dirty="0" smtClean="0">
                <a:latin typeface="Arial Narrow" panose="020B0606020202030204" pitchFamily="34" charset="0"/>
              </a:rPr>
              <a:t>истории игры, лучших хоккеистах России и мира, </a:t>
            </a:r>
          </a:p>
          <a:p>
            <a:r>
              <a:rPr lang="ru-RU" dirty="0" smtClean="0">
                <a:latin typeface="Arial Narrow" panose="020B0606020202030204" pitchFamily="34" charset="0"/>
              </a:rPr>
              <a:t>их экипировке. В книги очень много фактов, </a:t>
            </a:r>
          </a:p>
          <a:p>
            <a:r>
              <a:rPr lang="ru-RU" dirty="0" smtClean="0">
                <a:latin typeface="Arial Narrow" panose="020B0606020202030204" pitchFamily="34" charset="0"/>
              </a:rPr>
              <a:t>которые сделают чтение не только </a:t>
            </a:r>
          </a:p>
          <a:p>
            <a:r>
              <a:rPr lang="ru-RU" dirty="0" smtClean="0">
                <a:latin typeface="Arial Narrow" panose="020B0606020202030204" pitchFamily="34" charset="0"/>
              </a:rPr>
              <a:t>увлекательным, но и познавательным. Авторы </a:t>
            </a:r>
          </a:p>
          <a:p>
            <a:r>
              <a:rPr lang="ru-RU" dirty="0" smtClean="0">
                <a:latin typeface="Arial Narrow" panose="020B0606020202030204" pitchFamily="34" charset="0"/>
              </a:rPr>
              <a:t>надеются, что многие мальчишки, погружаясь </a:t>
            </a:r>
          </a:p>
          <a:p>
            <a:r>
              <a:rPr lang="ru-RU" dirty="0" smtClean="0">
                <a:latin typeface="Arial Narrow" panose="020B0606020202030204" pitchFamily="34" charset="0"/>
              </a:rPr>
              <a:t>шаг за шагом в чтение о хоккеи, затем впервые</a:t>
            </a:r>
          </a:p>
          <a:p>
            <a:r>
              <a:rPr lang="ru-RU" dirty="0">
                <a:latin typeface="Arial Narrow" panose="020B0606020202030204" pitchFamily="34" charset="0"/>
              </a:rPr>
              <a:t>в</a:t>
            </a:r>
            <a:r>
              <a:rPr lang="ru-RU" dirty="0" smtClean="0">
                <a:latin typeface="Arial Narrow" panose="020B0606020202030204" pitchFamily="34" charset="0"/>
              </a:rPr>
              <a:t>озьмут в руки клюшку.</a:t>
            </a:r>
          </a:p>
          <a:p>
            <a:endParaRPr lang="ru-RU" dirty="0" smtClean="0">
              <a:latin typeface="Arial Narrow" panose="020B0606020202030204" pitchFamily="34" charset="0"/>
            </a:endParaRPr>
          </a:p>
        </p:txBody>
      </p:sp>
    </p:spTree>
    <p:extLst>
      <p:ext uri="{BB962C8B-B14F-4D97-AF65-F5344CB8AC3E}">
        <p14:creationId xmlns:p14="http://schemas.microsoft.com/office/powerpoint/2010/main" val="1126736252"/>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23586"/>
            <a:ext cx="8879354" cy="1323439"/>
          </a:xfrm>
          <a:prstGeom prst="rect">
            <a:avLst/>
          </a:prstGeom>
          <a:noFill/>
        </p:spPr>
        <p:txBody>
          <a:bodyPr wrap="none" rtlCol="0">
            <a:spAutoFit/>
          </a:bodyPr>
          <a:lstStyle/>
          <a:p>
            <a:r>
              <a:rPr lang="ru-RU" sz="4000" b="1" dirty="0" smtClean="0">
                <a:latin typeface="Arial Narrow" panose="020B0606020202030204" pitchFamily="34" charset="0"/>
              </a:rPr>
              <a:t>Когда ты болеешь </a:t>
            </a:r>
            <a:r>
              <a:rPr lang="ru-RU" sz="4000" b="1" i="1" dirty="0">
                <a:ln w="3175" cmpd="sng">
                  <a:solidFill>
                    <a:srgbClr val="FFFFFF"/>
                  </a:solidFill>
                  <a:prstDash val="solid"/>
                </a:ln>
                <a:latin typeface="Arial Narrow" panose="020B0606020202030204" pitchFamily="34" charset="0"/>
              </a:rPr>
              <a:t>–</a:t>
            </a:r>
            <a:r>
              <a:rPr lang="ru-RU" sz="4000" b="1" dirty="0" smtClean="0">
                <a:latin typeface="Arial Narrow" panose="020B0606020202030204" pitchFamily="34" charset="0"/>
              </a:rPr>
              <a:t> тебе не до радостей,</a:t>
            </a:r>
          </a:p>
          <a:p>
            <a:r>
              <a:rPr lang="ru-RU" sz="4000" b="1" dirty="0" smtClean="0">
                <a:latin typeface="Arial Narrow" panose="020B0606020202030204" pitchFamily="34" charset="0"/>
              </a:rPr>
              <a:t> ты страдаешь.  </a:t>
            </a:r>
            <a:endParaRPr lang="ru-RU" sz="4000" b="1" dirty="0">
              <a:latin typeface="Arial Narrow" panose="020B0606020202030204" pitchFamily="34" charset="0"/>
            </a:endParaRPr>
          </a:p>
        </p:txBody>
      </p:sp>
      <p:sp>
        <p:nvSpPr>
          <p:cNvPr id="3" name="Прямоугольник 2"/>
          <p:cNvSpPr/>
          <p:nvPr/>
        </p:nvSpPr>
        <p:spPr>
          <a:xfrm>
            <a:off x="1118410" y="3812847"/>
            <a:ext cx="8064896" cy="1200329"/>
          </a:xfrm>
          <a:prstGeom prst="rect">
            <a:avLst/>
          </a:prstGeom>
        </p:spPr>
        <p:txBody>
          <a:bodyPr wrap="square">
            <a:spAutoFit/>
          </a:bodyPr>
          <a:lstStyle/>
          <a:p>
            <a:pPr lvl="0" fontAlgn="base">
              <a:spcBef>
                <a:spcPct val="0"/>
              </a:spcBef>
              <a:spcAft>
                <a:spcPct val="0"/>
              </a:spcAft>
            </a:pPr>
            <a:r>
              <a:rPr lang="ru-RU" sz="3600" b="1" i="1" dirty="0">
                <a:ln w="3175" cmpd="sng">
                  <a:solidFill>
                    <a:srgbClr val="FFFFFF"/>
                  </a:solidFill>
                  <a:prstDash val="solid"/>
                </a:ln>
                <a:solidFill>
                  <a:srgbClr val="002060"/>
                </a:solidFill>
                <a:latin typeface="Arial" charset="0"/>
              </a:rPr>
              <a:t>«Здоровье – это ещё не всё, </a:t>
            </a:r>
          </a:p>
          <a:p>
            <a:pPr lvl="0" fontAlgn="base">
              <a:spcBef>
                <a:spcPct val="0"/>
              </a:spcBef>
              <a:spcAft>
                <a:spcPct val="0"/>
              </a:spcAft>
            </a:pPr>
            <a:r>
              <a:rPr lang="ru-RU" sz="3600" b="1" i="1" dirty="0">
                <a:ln w="3175" cmpd="sng">
                  <a:solidFill>
                    <a:srgbClr val="FFFFFF"/>
                  </a:solidFill>
                  <a:prstDash val="solid"/>
                </a:ln>
                <a:solidFill>
                  <a:srgbClr val="002060"/>
                </a:solidFill>
                <a:latin typeface="Arial" charset="0"/>
              </a:rPr>
              <a:t>но всё </a:t>
            </a:r>
            <a:r>
              <a:rPr lang="ru-RU" sz="3600" b="1" i="1" dirty="0" smtClean="0">
                <a:ln w="3175" cmpd="sng">
                  <a:solidFill>
                    <a:srgbClr val="FFFFFF"/>
                  </a:solidFill>
                  <a:prstDash val="solid"/>
                </a:ln>
                <a:solidFill>
                  <a:srgbClr val="002060"/>
                </a:solidFill>
                <a:latin typeface="Arial" charset="0"/>
              </a:rPr>
              <a:t>без здоровья ничто».</a:t>
            </a:r>
            <a:endParaRPr lang="ru-RU" sz="3600" b="1" i="1" dirty="0">
              <a:ln w="3175" cmpd="sng">
                <a:solidFill>
                  <a:srgbClr val="FFFFFF"/>
                </a:solidFill>
                <a:prstDash val="solid"/>
              </a:ln>
              <a:solidFill>
                <a:srgbClr val="002060"/>
              </a:solidFill>
              <a:latin typeface="Arial" charset="0"/>
            </a:endParaRPr>
          </a:p>
        </p:txBody>
      </p:sp>
      <p:sp>
        <p:nvSpPr>
          <p:cNvPr id="4" name="Прямоугольник 3"/>
          <p:cNvSpPr/>
          <p:nvPr/>
        </p:nvSpPr>
        <p:spPr>
          <a:xfrm>
            <a:off x="5150858" y="5013176"/>
            <a:ext cx="3598241" cy="1077218"/>
          </a:xfrm>
          <a:prstGeom prst="rect">
            <a:avLst/>
          </a:prstGeom>
        </p:spPr>
        <p:txBody>
          <a:bodyPr wrap="square">
            <a:spAutoFit/>
          </a:bodyPr>
          <a:lstStyle/>
          <a:p>
            <a:pPr lvl="0" fontAlgn="base">
              <a:spcBef>
                <a:spcPct val="0"/>
              </a:spcBef>
              <a:spcAft>
                <a:spcPct val="0"/>
              </a:spcAft>
            </a:pPr>
            <a:r>
              <a:rPr lang="ru-RU" sz="2800" dirty="0">
                <a:solidFill>
                  <a:srgbClr val="002060"/>
                </a:solidFill>
                <a:latin typeface="Arial" charset="0"/>
              </a:rPr>
              <a:t>Сократ</a:t>
            </a:r>
            <a:r>
              <a:rPr lang="ru-RU" dirty="0">
                <a:solidFill>
                  <a:srgbClr val="002060"/>
                </a:solidFill>
                <a:latin typeface="Arial" charset="0"/>
              </a:rPr>
              <a:t> </a:t>
            </a:r>
            <a:r>
              <a:rPr lang="en-US" dirty="0" smtClean="0">
                <a:solidFill>
                  <a:srgbClr val="002060"/>
                </a:solidFill>
                <a:latin typeface="Arial" charset="0"/>
              </a:rPr>
              <a:t/>
            </a:r>
            <a:br>
              <a:rPr lang="en-US" dirty="0" smtClean="0">
                <a:solidFill>
                  <a:srgbClr val="002060"/>
                </a:solidFill>
                <a:latin typeface="Arial" charset="0"/>
              </a:rPr>
            </a:br>
            <a:r>
              <a:rPr lang="ru-RU" b="1" dirty="0" smtClean="0">
                <a:solidFill>
                  <a:srgbClr val="002060"/>
                </a:solidFill>
                <a:latin typeface="Arial" charset="0"/>
              </a:rPr>
              <a:t>(</a:t>
            </a:r>
            <a:r>
              <a:rPr lang="ru-RU" b="1" dirty="0">
                <a:solidFill>
                  <a:srgbClr val="002060"/>
                </a:solidFill>
                <a:latin typeface="Arial" charset="0"/>
              </a:rPr>
              <a:t>древнегреческий философ, </a:t>
            </a:r>
            <a:endParaRPr lang="en-US" b="1" dirty="0" smtClean="0">
              <a:solidFill>
                <a:srgbClr val="002060"/>
              </a:solidFill>
              <a:latin typeface="Arial" charset="0"/>
            </a:endParaRPr>
          </a:p>
          <a:p>
            <a:pPr lvl="0" fontAlgn="base">
              <a:spcBef>
                <a:spcPct val="0"/>
              </a:spcBef>
              <a:spcAft>
                <a:spcPct val="0"/>
              </a:spcAft>
            </a:pPr>
            <a:r>
              <a:rPr lang="ru-RU" b="1" dirty="0" err="1" smtClean="0">
                <a:solidFill>
                  <a:srgbClr val="002060"/>
                </a:solidFill>
                <a:latin typeface="Arial" charset="0"/>
              </a:rPr>
              <a:t>ок</a:t>
            </a:r>
            <a:r>
              <a:rPr lang="ru-RU" b="1" dirty="0">
                <a:solidFill>
                  <a:srgbClr val="002060"/>
                </a:solidFill>
                <a:latin typeface="Arial" charset="0"/>
              </a:rPr>
              <a:t>. </a:t>
            </a:r>
            <a:r>
              <a:rPr lang="ru-RU" b="1" dirty="0" smtClean="0">
                <a:solidFill>
                  <a:srgbClr val="002060"/>
                </a:solidFill>
                <a:latin typeface="Arial" charset="0"/>
              </a:rPr>
              <a:t>469 г</a:t>
            </a:r>
            <a:r>
              <a:rPr lang="ru-RU" b="1" dirty="0">
                <a:solidFill>
                  <a:srgbClr val="002060"/>
                </a:solidFill>
                <a:latin typeface="Arial" charset="0"/>
              </a:rPr>
              <a:t>. до н</a:t>
            </a:r>
            <a:r>
              <a:rPr lang="ru-RU" b="1" dirty="0" smtClean="0">
                <a:solidFill>
                  <a:srgbClr val="002060"/>
                </a:solidFill>
                <a:latin typeface="Arial" charset="0"/>
              </a:rPr>
              <a:t>. э</a:t>
            </a:r>
            <a:r>
              <a:rPr lang="ru-RU" b="1" dirty="0">
                <a:solidFill>
                  <a:srgbClr val="002060"/>
                </a:solidFill>
                <a:latin typeface="Arial" charset="0"/>
              </a:rPr>
              <a:t>.)</a:t>
            </a:r>
          </a:p>
        </p:txBody>
      </p:sp>
      <p:pic>
        <p:nvPicPr>
          <p:cNvPr id="2050" name="Picture 2" descr="https://parazity.com/wp-content/uploads/1/f/a/1facc3857e2d4995cbc5787aea8198eb.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9936" y="181354"/>
            <a:ext cx="2423891" cy="19391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mr-kizilyurt.ru/files/70/54/70548bf8e58062675d3066ecf1755b35/556a594315c0707a505406caac93d84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42068" y="216842"/>
            <a:ext cx="2808130" cy="187025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rgazeta.by/ru/files/news/image/1024/0/1552290093.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86338" y="164225"/>
            <a:ext cx="3076599" cy="192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61371"/>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descr="\\HKDBS\User\Читальный зал\зож\Алена ЗОЖ\1 стоп\21-05-02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528" y="1106746"/>
            <a:ext cx="3053540" cy="417646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941230" y="332656"/>
            <a:ext cx="4680521" cy="4708981"/>
          </a:xfrm>
          <a:prstGeom prst="rect">
            <a:avLst/>
          </a:prstGeom>
        </p:spPr>
        <p:txBody>
          <a:bodyPr wrap="square">
            <a:spAutoFit/>
          </a:bodyPr>
          <a:lstStyle/>
          <a:p>
            <a:endParaRPr lang="ru-RU" dirty="0" smtClean="0">
              <a:solidFill>
                <a:srgbClr val="333333"/>
              </a:solidFill>
              <a:latin typeface="Arial Narrow" panose="020B0606020202030204" pitchFamily="34" charset="0"/>
            </a:endParaRPr>
          </a:p>
          <a:p>
            <a:r>
              <a:rPr lang="ru-RU" sz="1600" b="1" dirty="0" smtClean="0">
                <a:solidFill>
                  <a:srgbClr val="333333"/>
                </a:solidFill>
                <a:latin typeface="Arial Narrow" panose="020B0606020202030204" pitchFamily="34" charset="0"/>
              </a:rPr>
              <a:t>Норман, С. Д. Игры, игроки и зрители </a:t>
            </a:r>
            <a:r>
              <a:rPr lang="ru-RU" sz="1600" dirty="0" smtClean="0">
                <a:solidFill>
                  <a:srgbClr val="333333"/>
                </a:solidFill>
                <a:latin typeface="Arial Narrow" panose="020B0606020202030204" pitchFamily="34" charset="0"/>
              </a:rPr>
              <a:t>/ С. Дэвид Барнетт Норман. – Москва : Росмэн, 1994. – 56 с. (Штрихи времени).</a:t>
            </a:r>
          </a:p>
          <a:p>
            <a:endParaRPr lang="ru-RU" dirty="0">
              <a:solidFill>
                <a:srgbClr val="333333"/>
              </a:solidFill>
              <a:latin typeface="Arial Narrow" panose="020B0606020202030204" pitchFamily="34" charset="0"/>
            </a:endParaRPr>
          </a:p>
          <a:p>
            <a:r>
              <a:rPr lang="ru-RU" dirty="0">
                <a:solidFill>
                  <a:srgbClr val="333333"/>
                </a:solidFill>
                <a:latin typeface="Arial Narrow" panose="020B0606020202030204" pitchFamily="34" charset="0"/>
              </a:rPr>
              <a:t>Почему мячи для гольфа набивали перьями? После какой ацтекской игры зрители расходились по домам без одежды? И почему на олимпийском флаге изображены пять колец? В этой книге вы найдете ответы на эти и многие другие вопросы. На ее страницах перед вами предстанет вся история спорта </a:t>
            </a:r>
            <a:r>
              <a:rPr lang="ru-RU" dirty="0">
                <a:solidFill>
                  <a:srgbClr val="444444"/>
                </a:solidFill>
                <a:latin typeface="Arial Narrow" panose="020B0606020202030204" pitchFamily="34" charset="0"/>
              </a:rPr>
              <a:t> – </a:t>
            </a:r>
            <a:r>
              <a:rPr lang="ru-RU" dirty="0" smtClean="0">
                <a:solidFill>
                  <a:srgbClr val="444444"/>
                </a:solidFill>
                <a:latin typeface="Arial Narrow" panose="020B0606020202030204" pitchFamily="34" charset="0"/>
              </a:rPr>
              <a:t> </a:t>
            </a:r>
            <a:r>
              <a:rPr lang="ru-RU" dirty="0" smtClean="0">
                <a:solidFill>
                  <a:srgbClr val="333333"/>
                </a:solidFill>
                <a:latin typeface="Arial Narrow" panose="020B0606020202030204" pitchFamily="34" charset="0"/>
              </a:rPr>
              <a:t>от </a:t>
            </a:r>
            <a:r>
              <a:rPr lang="ru-RU" dirty="0">
                <a:solidFill>
                  <a:srgbClr val="333333"/>
                </a:solidFill>
                <a:latin typeface="Arial Narrow" panose="020B0606020202030204" pitchFamily="34" charset="0"/>
              </a:rPr>
              <a:t>породивших его религиозных празднеств до грандиозных всемирных соревнований с миллионами зрителей, а также его ближайшее будущее </a:t>
            </a:r>
            <a:r>
              <a:rPr lang="ru-RU" dirty="0">
                <a:solidFill>
                  <a:srgbClr val="444444"/>
                </a:solidFill>
                <a:latin typeface="Arial Narrow" panose="020B0606020202030204" pitchFamily="34" charset="0"/>
              </a:rPr>
              <a:t>–</a:t>
            </a:r>
            <a:r>
              <a:rPr lang="ru-RU" dirty="0" smtClean="0">
                <a:solidFill>
                  <a:srgbClr val="333333"/>
                </a:solidFill>
                <a:latin typeface="Arial Narrow" panose="020B0606020202030204" pitchFamily="34" charset="0"/>
              </a:rPr>
              <a:t> </a:t>
            </a:r>
            <a:r>
              <a:rPr lang="ru-RU" dirty="0">
                <a:solidFill>
                  <a:srgbClr val="333333"/>
                </a:solidFill>
                <a:latin typeface="Arial Narrow" panose="020B0606020202030204" pitchFamily="34" charset="0"/>
              </a:rPr>
              <a:t>мир </a:t>
            </a:r>
            <a:r>
              <a:rPr lang="ru-RU" dirty="0" smtClean="0">
                <a:latin typeface="Arial Narrow" panose="020B0606020202030204" pitchFamily="34" charset="0"/>
              </a:rPr>
              <a:t>«</a:t>
            </a:r>
            <a:r>
              <a:rPr lang="ru-RU" dirty="0" smtClean="0">
                <a:solidFill>
                  <a:srgbClr val="333333"/>
                </a:solidFill>
                <a:latin typeface="Arial Narrow" panose="020B0606020202030204" pitchFamily="34" charset="0"/>
              </a:rPr>
              <a:t>мнимой реальности</a:t>
            </a:r>
            <a:r>
              <a:rPr lang="ru-RU" dirty="0">
                <a:latin typeface="Arial Narrow" panose="020B0606020202030204" pitchFamily="34" charset="0"/>
              </a:rPr>
              <a:t> »</a:t>
            </a:r>
            <a:r>
              <a:rPr lang="ru-RU" dirty="0" smtClean="0">
                <a:solidFill>
                  <a:srgbClr val="333333"/>
                </a:solidFill>
                <a:latin typeface="Arial Narrow" panose="020B0606020202030204" pitchFamily="34" charset="0"/>
              </a:rPr>
              <a:t>, </a:t>
            </a:r>
            <a:r>
              <a:rPr lang="ru-RU" dirty="0">
                <a:solidFill>
                  <a:srgbClr val="333333"/>
                </a:solidFill>
                <a:latin typeface="Arial Narrow" panose="020B0606020202030204" pitchFamily="34" charset="0"/>
              </a:rPr>
              <a:t>когда зритель одновременно становится и участником... </a:t>
            </a:r>
          </a:p>
        </p:txBody>
      </p:sp>
    </p:spTree>
    <p:extLst>
      <p:ext uri="{BB962C8B-B14F-4D97-AF65-F5344CB8AC3E}">
        <p14:creationId xmlns:p14="http://schemas.microsoft.com/office/powerpoint/2010/main" val="173916187"/>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KDBS\User\Читальный зал\зож\Алена ЗОЖ\1 стоп\21-05-02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5535" y="228038"/>
            <a:ext cx="3339541" cy="442509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995936" y="116632"/>
            <a:ext cx="4572000" cy="1569660"/>
          </a:xfrm>
          <a:prstGeom prst="rect">
            <a:avLst/>
          </a:prstGeom>
        </p:spPr>
        <p:txBody>
          <a:bodyPr>
            <a:spAutoFit/>
          </a:bodyPr>
          <a:lstStyle/>
          <a:p>
            <a:r>
              <a:rPr lang="ru-RU" sz="1600" b="1" dirty="0" smtClean="0">
                <a:solidFill>
                  <a:srgbClr val="222222"/>
                </a:solidFill>
                <a:latin typeface="Arial Narrow" panose="020B0606020202030204" pitchFamily="34" charset="0"/>
              </a:rPr>
              <a:t>Герен, Серж. Спорт </a:t>
            </a:r>
            <a:r>
              <a:rPr lang="ru-RU" sz="1600" b="1" dirty="0">
                <a:solidFill>
                  <a:srgbClr val="222222"/>
                </a:solidFill>
                <a:latin typeface="Arial Narrow" panose="020B0606020202030204" pitchFamily="34" charset="0"/>
              </a:rPr>
              <a:t>: </a:t>
            </a:r>
            <a:r>
              <a:rPr lang="ru-RU" sz="1600" b="1" dirty="0" smtClean="0">
                <a:solidFill>
                  <a:srgbClr val="222222"/>
                </a:solidFill>
                <a:latin typeface="Arial Narrow" panose="020B0606020202030204" pitchFamily="34" charset="0"/>
              </a:rPr>
              <a:t>Руководство </a:t>
            </a:r>
            <a:r>
              <a:rPr lang="ru-RU" sz="1600" b="1" dirty="0">
                <a:solidFill>
                  <a:srgbClr val="222222"/>
                </a:solidFill>
                <a:latin typeface="Arial Narrow" panose="020B0606020202030204" pitchFamily="34" charset="0"/>
              </a:rPr>
              <a:t>для маленьких спортсменов </a:t>
            </a:r>
            <a:r>
              <a:rPr lang="ru-RU" sz="1600" dirty="0">
                <a:solidFill>
                  <a:srgbClr val="222222"/>
                </a:solidFill>
                <a:latin typeface="Arial Narrow" panose="020B0606020202030204" pitchFamily="34" charset="0"/>
              </a:rPr>
              <a:t>/ Серж </a:t>
            </a:r>
            <a:r>
              <a:rPr lang="ru-RU" sz="1600" dirty="0" smtClean="0">
                <a:solidFill>
                  <a:srgbClr val="222222"/>
                </a:solidFill>
                <a:latin typeface="Arial Narrow" panose="020B0606020202030204" pitchFamily="34" charset="0"/>
              </a:rPr>
              <a:t>Герен ; иллюстрации </a:t>
            </a:r>
            <a:r>
              <a:rPr lang="ru-RU" sz="1600" dirty="0">
                <a:solidFill>
                  <a:srgbClr val="222222"/>
                </a:solidFill>
                <a:latin typeface="Arial Narrow" panose="020B0606020202030204" pitchFamily="34" charset="0"/>
              </a:rPr>
              <a:t>Элен Фюжетта [и др.]; </a:t>
            </a:r>
            <a:r>
              <a:rPr lang="ru-RU" sz="1600" dirty="0" smtClean="0">
                <a:solidFill>
                  <a:srgbClr val="222222"/>
                </a:solidFill>
                <a:latin typeface="Arial Narrow" panose="020B0606020202030204" pitchFamily="34" charset="0"/>
              </a:rPr>
              <a:t>рисунки </a:t>
            </a:r>
            <a:r>
              <a:rPr lang="ru-RU" sz="1600" dirty="0">
                <a:solidFill>
                  <a:srgbClr val="222222"/>
                </a:solidFill>
                <a:latin typeface="Arial Narrow" panose="020B0606020202030204" pitchFamily="34" charset="0"/>
              </a:rPr>
              <a:t>и схемы Ролан Шенель и Бруно Дуэн; </a:t>
            </a:r>
            <a:r>
              <a:rPr lang="ru-RU" sz="1600" dirty="0" smtClean="0">
                <a:solidFill>
                  <a:srgbClr val="222222"/>
                </a:solidFill>
                <a:latin typeface="Arial Narrow" panose="020B0606020202030204" pitchFamily="34" charset="0"/>
              </a:rPr>
              <a:t>перевод </a:t>
            </a:r>
            <a:r>
              <a:rPr lang="ru-RU" sz="1600" dirty="0">
                <a:solidFill>
                  <a:srgbClr val="222222"/>
                </a:solidFill>
                <a:latin typeface="Arial Narrow" panose="020B0606020202030204" pitchFamily="34" charset="0"/>
              </a:rPr>
              <a:t>с </a:t>
            </a:r>
            <a:r>
              <a:rPr lang="ru-RU" sz="1600" dirty="0" smtClean="0">
                <a:solidFill>
                  <a:srgbClr val="222222"/>
                </a:solidFill>
                <a:latin typeface="Arial Narrow" panose="020B0606020202030204" pitchFamily="34" charset="0"/>
              </a:rPr>
              <a:t>французского </a:t>
            </a:r>
            <a:r>
              <a:rPr lang="ru-RU" sz="1600" dirty="0">
                <a:solidFill>
                  <a:srgbClr val="222222"/>
                </a:solidFill>
                <a:latin typeface="Arial Narrow" panose="020B0606020202030204" pitchFamily="34" charset="0"/>
              </a:rPr>
              <a:t>Е. </a:t>
            </a:r>
            <a:r>
              <a:rPr lang="ru-RU" sz="1600" dirty="0" err="1" smtClean="0">
                <a:solidFill>
                  <a:srgbClr val="222222"/>
                </a:solidFill>
                <a:latin typeface="Arial Narrow" panose="020B0606020202030204" pitchFamily="34" charset="0"/>
              </a:rPr>
              <a:t>Клоковой</a:t>
            </a:r>
            <a:r>
              <a:rPr lang="ru-RU" sz="1600" dirty="0" smtClean="0">
                <a:solidFill>
                  <a:srgbClr val="222222"/>
                </a:solidFill>
                <a:latin typeface="Arial Narrow" panose="020B0606020202030204" pitchFamily="34" charset="0"/>
              </a:rPr>
              <a:t>. </a:t>
            </a:r>
            <a:r>
              <a:rPr lang="ru-RU" sz="1600" dirty="0">
                <a:solidFill>
                  <a:srgbClr val="333333"/>
                </a:solidFill>
                <a:latin typeface="Arial Narrow" panose="020B0606020202030204" pitchFamily="34" charset="0"/>
              </a:rPr>
              <a:t>–</a:t>
            </a:r>
            <a:r>
              <a:rPr lang="ru-RU" sz="1600" dirty="0" smtClean="0">
                <a:solidFill>
                  <a:srgbClr val="222222"/>
                </a:solidFill>
                <a:latin typeface="Arial Narrow" panose="020B0606020202030204" pitchFamily="34" charset="0"/>
              </a:rPr>
              <a:t> Москва </a:t>
            </a:r>
            <a:r>
              <a:rPr lang="ru-RU" sz="1600" dirty="0">
                <a:solidFill>
                  <a:srgbClr val="222222"/>
                </a:solidFill>
                <a:latin typeface="Arial Narrow" panose="020B0606020202030204" pitchFamily="34" charset="0"/>
              </a:rPr>
              <a:t>: АСТ : Астрель, 2002. </a:t>
            </a:r>
            <a:r>
              <a:rPr lang="ru-RU" sz="1600" dirty="0">
                <a:solidFill>
                  <a:srgbClr val="333333"/>
                </a:solidFill>
                <a:latin typeface="Arial Narrow" panose="020B0606020202030204" pitchFamily="34" charset="0"/>
              </a:rPr>
              <a:t>–</a:t>
            </a:r>
            <a:r>
              <a:rPr lang="ru-RU" sz="1600" dirty="0" smtClean="0">
                <a:solidFill>
                  <a:srgbClr val="222222"/>
                </a:solidFill>
                <a:latin typeface="Arial Narrow" panose="020B0606020202030204" pitchFamily="34" charset="0"/>
              </a:rPr>
              <a:t> </a:t>
            </a:r>
            <a:r>
              <a:rPr lang="ru-RU" sz="1600" dirty="0">
                <a:solidFill>
                  <a:srgbClr val="222222"/>
                </a:solidFill>
                <a:latin typeface="Arial Narrow" panose="020B0606020202030204" pitchFamily="34" charset="0"/>
              </a:rPr>
              <a:t>287 с. </a:t>
            </a:r>
            <a:r>
              <a:rPr lang="ru-RU" sz="1600" dirty="0">
                <a:solidFill>
                  <a:srgbClr val="333333"/>
                </a:solidFill>
                <a:latin typeface="Arial Narrow" panose="020B0606020202030204" pitchFamily="34" charset="0"/>
              </a:rPr>
              <a:t>–</a:t>
            </a:r>
            <a:r>
              <a:rPr lang="ru-RU" sz="1600" dirty="0" smtClean="0">
                <a:solidFill>
                  <a:srgbClr val="222222"/>
                </a:solidFill>
                <a:latin typeface="Arial Narrow" panose="020B0606020202030204" pitchFamily="34" charset="0"/>
              </a:rPr>
              <a:t> </a:t>
            </a:r>
            <a:r>
              <a:rPr lang="ru-RU" sz="1600" dirty="0">
                <a:solidFill>
                  <a:srgbClr val="222222"/>
                </a:solidFill>
                <a:latin typeface="Arial Narrow" panose="020B0606020202030204" pitchFamily="34" charset="0"/>
              </a:rPr>
              <a:t>(Детское справочное бюро</a:t>
            </a:r>
            <a:r>
              <a:rPr lang="ru-RU" sz="1600" dirty="0" smtClean="0">
                <a:solidFill>
                  <a:srgbClr val="222222"/>
                </a:solidFill>
                <a:latin typeface="Arial Narrow" panose="020B0606020202030204" pitchFamily="34" charset="0"/>
              </a:rPr>
              <a:t>).</a:t>
            </a:r>
            <a:endParaRPr lang="ru-RU" sz="1600" b="0" i="0" dirty="0">
              <a:solidFill>
                <a:srgbClr val="222222"/>
              </a:solidFill>
              <a:effectLst/>
              <a:latin typeface="Arial Narrow" panose="020B0606020202030204" pitchFamily="34" charset="0"/>
            </a:endParaRPr>
          </a:p>
        </p:txBody>
      </p:sp>
      <p:sp>
        <p:nvSpPr>
          <p:cNvPr id="3" name="Прямоугольник 2"/>
          <p:cNvSpPr/>
          <p:nvPr/>
        </p:nvSpPr>
        <p:spPr>
          <a:xfrm>
            <a:off x="4067944" y="1844824"/>
            <a:ext cx="4572000" cy="1477328"/>
          </a:xfrm>
          <a:prstGeom prst="rect">
            <a:avLst/>
          </a:prstGeom>
        </p:spPr>
        <p:txBody>
          <a:bodyPr>
            <a:spAutoFit/>
          </a:bodyPr>
          <a:lstStyle/>
          <a:p>
            <a:r>
              <a:rPr lang="ru-RU" dirty="0">
                <a:solidFill>
                  <a:srgbClr val="333333"/>
                </a:solidFill>
                <a:latin typeface="Arial Narrow" panose="020B0606020202030204" pitchFamily="34" charset="0"/>
              </a:rPr>
              <a:t>Энциклопедия поможет вам выбрать вид спорта, соответствующий физическим и психологическим особенностям. В книге рассказывается об экипировке, спортивных снарядах, а также о самых поразительных достижениях в спорте.</a:t>
            </a:r>
          </a:p>
        </p:txBody>
      </p:sp>
    </p:spTree>
    <p:extLst>
      <p:ext uri="{BB962C8B-B14F-4D97-AF65-F5344CB8AC3E}">
        <p14:creationId xmlns:p14="http://schemas.microsoft.com/office/powerpoint/2010/main" val="2585380217"/>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Users\Админ\Pictures\54.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58612"/>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www.%D0%BA%D0%B0%D0%BA-%D0%BD%D0%B0%D0%BA%D0%B0%D1%87%D0%B0%D1%82%D1%8C-%D0%BF%D0%BE%D0%BF%D1%83.%D1%80%D1%84/media/ckeditor/uploads/mosurets_ukr@mail.ru/2015/03/04/watermarked/pic2.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3" name="AutoShape 4" descr="http://www.%D0%BA%D0%B0%D0%BA-%D0%BD%D0%B0%D0%BA%D0%B0%D1%87%D0%B0%D1%82%D1%8C-%D0%BF%D0%BE%D0%BF%D1%83.%D1%80%D1%84/media/ckeditor/uploads/mosurets_ukr@mail.ru/2015/03/04/watermarked/pic2.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4" name="AutoShape 6" descr="http://www.%D0%BA%D0%B0%D0%BA-%D0%BD%D0%B0%D0%BA%D0%B0%D1%87%D0%B0%D1%82%D1%8C-%D0%BF%D0%BE%D0%BF%D1%83.%D1%80%D1%84/media/ckeditor/uploads/mosurets_ukr@mail.ru/2015/03/04/watermarked/pic2.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5" name="AutoShape 8" descr="http://www.%D0%BA%D0%B0%D0%BA-%D0%BD%D0%B0%D0%BA%D0%B0%D1%87%D0%B0%D1%82%D1%8C-%D0%BF%D0%BE%D0%BF%D1%83.%D1%80%D1%84/media/ckeditor/uploads/mosurets_ukr@mail.ru/2015/03/04/watermarked/pic2.pn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6" name="AutoShape 10" descr="http://www.%D0%BA%D0%B0%D0%BA-%D0%BD%D0%B0%D0%BA%D0%B0%D1%87%D0%B0%D1%82%D1%8C-%D0%BF%D0%BE%D0%BF%D1%83.%D1%80%D1%84/media/ckeditor/uploads/mosurets_ukr@mail.ru/2015/03/04/watermarked/pic2.pn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7" name="AutoShape 12" descr="http://www.&amp;kcy;&amp;acy;&amp;kcy;-&amp;ncy;&amp;acy;&amp;kcy;&amp;acy;&amp;chcy;&amp;acy;&amp;tcy;&amp;softcy;-&amp;pcy;&amp;ocy;&amp;pcy;&amp;ucy;.&amp;rcy;&amp;fcy;/media/ckeditor/uploads/mosurets_ukr@mail.ru/2015/03/04/watermarked/pic2.pn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pic>
        <p:nvPicPr>
          <p:cNvPr id="1038" name="Picture 14" descr="http://www.labore.ru/res_ru/0_image_1980_1.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155575" y="31708"/>
            <a:ext cx="8836025" cy="6867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246612"/>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9512" y="548680"/>
            <a:ext cx="8568952" cy="5832648"/>
          </a:xfrm>
          <a:prstGeom prst="rect">
            <a:avLst/>
          </a:prstGeom>
        </p:spPr>
      </p:pic>
    </p:spTree>
    <p:extLst>
      <p:ext uri="{BB962C8B-B14F-4D97-AF65-F5344CB8AC3E}">
        <p14:creationId xmlns:p14="http://schemas.microsoft.com/office/powerpoint/2010/main" val="590258309"/>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KDBS\User\Читальный зал\зож\Алена ЗОЖ\2 стоп\21-05-033.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37702" y="260648"/>
            <a:ext cx="2910162" cy="435750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845044" y="360875"/>
            <a:ext cx="4572000" cy="1323439"/>
          </a:xfrm>
          <a:prstGeom prst="rect">
            <a:avLst/>
          </a:prstGeom>
        </p:spPr>
        <p:txBody>
          <a:bodyPr>
            <a:spAutoFit/>
          </a:bodyPr>
          <a:lstStyle/>
          <a:p>
            <a:r>
              <a:rPr lang="ru-RU" sz="1600" b="1" dirty="0">
                <a:solidFill>
                  <a:srgbClr val="222222"/>
                </a:solidFill>
                <a:latin typeface="Arial Narrow" panose="020B0606020202030204" pitchFamily="34" charset="0"/>
              </a:rPr>
              <a:t>Гром, </a:t>
            </a:r>
            <a:r>
              <a:rPr lang="ru-RU" sz="1600" b="1" dirty="0" smtClean="0">
                <a:solidFill>
                  <a:srgbClr val="222222"/>
                </a:solidFill>
                <a:latin typeface="Arial Narrow" panose="020B0606020202030204" pitchFamily="34" charset="0"/>
              </a:rPr>
              <a:t>И. И. Растения-витаминоносители :</a:t>
            </a:r>
            <a:r>
              <a:rPr lang="ru-RU" sz="1600" dirty="0" smtClean="0">
                <a:solidFill>
                  <a:srgbClr val="222222"/>
                </a:solidFill>
                <a:latin typeface="Arial Narrow" panose="020B0606020202030204" pitchFamily="34" charset="0"/>
              </a:rPr>
              <a:t> [для средних </a:t>
            </a:r>
            <a:r>
              <a:rPr lang="ru-RU" sz="1600" dirty="0">
                <a:solidFill>
                  <a:srgbClr val="222222"/>
                </a:solidFill>
                <a:latin typeface="Arial Narrow" panose="020B0606020202030204" pitchFamily="34" charset="0"/>
              </a:rPr>
              <a:t>и </a:t>
            </a:r>
            <a:r>
              <a:rPr lang="ru-RU" sz="1600" dirty="0" smtClean="0">
                <a:solidFill>
                  <a:srgbClr val="222222"/>
                </a:solidFill>
                <a:latin typeface="Arial Narrow" panose="020B0606020202030204" pitchFamily="34" charset="0"/>
              </a:rPr>
              <a:t>старших </a:t>
            </a:r>
            <a:r>
              <a:rPr lang="ru-RU" sz="1600" dirty="0">
                <a:solidFill>
                  <a:srgbClr val="222222"/>
                </a:solidFill>
                <a:latin typeface="Arial Narrow" panose="020B0606020202030204" pitchFamily="34" charset="0"/>
              </a:rPr>
              <a:t>классов] / </a:t>
            </a:r>
            <a:r>
              <a:rPr lang="ru-RU" sz="1600" dirty="0" smtClean="0">
                <a:solidFill>
                  <a:srgbClr val="222222"/>
                </a:solidFill>
                <a:latin typeface="Arial Narrow" panose="020B0606020202030204" pitchFamily="34" charset="0"/>
              </a:rPr>
              <a:t>иллюстрации В</a:t>
            </a:r>
            <a:r>
              <a:rPr lang="ru-RU" sz="1600" dirty="0">
                <a:solidFill>
                  <a:srgbClr val="222222"/>
                </a:solidFill>
                <a:latin typeface="Arial Narrow" panose="020B0606020202030204" pitchFamily="34" charset="0"/>
              </a:rPr>
              <a:t>. Е. </a:t>
            </a:r>
            <a:r>
              <a:rPr lang="ru-RU" sz="1600" dirty="0" smtClean="0">
                <a:solidFill>
                  <a:srgbClr val="222222"/>
                </a:solidFill>
                <a:latin typeface="Arial Narrow" panose="020B0606020202030204" pitchFamily="34" charset="0"/>
              </a:rPr>
              <a:t>Вольфа </a:t>
            </a:r>
            <a:r>
              <a:rPr lang="ru-RU" sz="1600" dirty="0">
                <a:solidFill>
                  <a:srgbClr val="222222"/>
                </a:solidFill>
                <a:latin typeface="Arial Narrow" panose="020B0606020202030204" pitchFamily="34" charset="0"/>
              </a:rPr>
              <a:t>и А. Р. </a:t>
            </a:r>
            <a:r>
              <a:rPr lang="ru-RU" sz="1600" dirty="0" smtClean="0">
                <a:solidFill>
                  <a:srgbClr val="222222"/>
                </a:solidFill>
                <a:latin typeface="Arial Narrow" panose="020B0606020202030204" pitchFamily="34" charset="0"/>
              </a:rPr>
              <a:t>Косолапова. </a:t>
            </a:r>
            <a:r>
              <a:rPr lang="ru-RU" sz="1600" dirty="0">
                <a:latin typeface="Arial Narrow" panose="020B0606020202030204" pitchFamily="34" charset="0"/>
              </a:rPr>
              <a:t>–</a:t>
            </a:r>
            <a:r>
              <a:rPr lang="ru-RU" sz="1600" dirty="0" smtClean="0">
                <a:solidFill>
                  <a:srgbClr val="222222"/>
                </a:solidFill>
                <a:latin typeface="Arial Narrow" panose="020B0606020202030204" pitchFamily="34" charset="0"/>
              </a:rPr>
              <a:t> Москва </a:t>
            </a:r>
            <a:r>
              <a:rPr lang="ru-RU" sz="1600" dirty="0">
                <a:solidFill>
                  <a:srgbClr val="222222"/>
                </a:solidFill>
                <a:latin typeface="Arial Narrow" panose="020B0606020202030204" pitchFamily="34" charset="0"/>
              </a:rPr>
              <a:t>: </a:t>
            </a:r>
            <a:r>
              <a:rPr lang="ru-RU" sz="1600" dirty="0" smtClean="0">
                <a:solidFill>
                  <a:srgbClr val="222222"/>
                </a:solidFill>
                <a:latin typeface="Arial Narrow" panose="020B0606020202030204" pitchFamily="34" charset="0"/>
              </a:rPr>
              <a:t>Медицина, 1970. </a:t>
            </a:r>
            <a:r>
              <a:rPr lang="ru-RU" sz="1600" dirty="0">
                <a:latin typeface="Arial Narrow" panose="020B0606020202030204" pitchFamily="34" charset="0"/>
              </a:rPr>
              <a:t>–</a:t>
            </a:r>
            <a:r>
              <a:rPr lang="ru-RU" sz="1600" dirty="0" smtClean="0">
                <a:solidFill>
                  <a:srgbClr val="222222"/>
                </a:solidFill>
                <a:latin typeface="Arial Narrow" panose="020B0606020202030204" pitchFamily="34" charset="0"/>
              </a:rPr>
              <a:t> 72 </a:t>
            </a:r>
            <a:r>
              <a:rPr lang="ru-RU" sz="1600" dirty="0">
                <a:solidFill>
                  <a:srgbClr val="222222"/>
                </a:solidFill>
                <a:latin typeface="Arial Narrow" panose="020B0606020202030204" pitchFamily="34" charset="0"/>
              </a:rPr>
              <a:t>с. </a:t>
            </a:r>
            <a:r>
              <a:rPr lang="ru-RU" sz="1600" dirty="0">
                <a:latin typeface="Arial Narrow" panose="020B0606020202030204" pitchFamily="34" charset="0"/>
              </a:rPr>
              <a:t>–</a:t>
            </a:r>
            <a:r>
              <a:rPr lang="ru-RU" sz="1600" dirty="0" smtClean="0">
                <a:solidFill>
                  <a:srgbClr val="222222"/>
                </a:solidFill>
                <a:latin typeface="Arial Narrow" panose="020B0606020202030204" pitchFamily="34" charset="0"/>
              </a:rPr>
              <a:t> </a:t>
            </a:r>
            <a:r>
              <a:rPr lang="ru-RU" sz="1600" dirty="0">
                <a:solidFill>
                  <a:srgbClr val="222222"/>
                </a:solidFill>
                <a:latin typeface="Arial Narrow" panose="020B0606020202030204" pitchFamily="34" charset="0"/>
              </a:rPr>
              <a:t>(Научно-популярная медицинская литература).</a:t>
            </a:r>
            <a:br>
              <a:rPr lang="ru-RU" sz="1600" dirty="0">
                <a:solidFill>
                  <a:srgbClr val="222222"/>
                </a:solidFill>
                <a:latin typeface="Arial Narrow" panose="020B0606020202030204" pitchFamily="34" charset="0"/>
              </a:rPr>
            </a:br>
            <a:endParaRPr lang="ru-RU" sz="1600" b="0" i="0" dirty="0">
              <a:solidFill>
                <a:srgbClr val="222222"/>
              </a:solidFill>
              <a:effectLst/>
              <a:latin typeface="Arial Narrow" panose="020B0606020202030204" pitchFamily="34" charset="0"/>
            </a:endParaRPr>
          </a:p>
        </p:txBody>
      </p:sp>
      <p:sp>
        <p:nvSpPr>
          <p:cNvPr id="3" name="Прямоугольник 2"/>
          <p:cNvSpPr/>
          <p:nvPr/>
        </p:nvSpPr>
        <p:spPr>
          <a:xfrm>
            <a:off x="4067944" y="1684314"/>
            <a:ext cx="4572000" cy="2585323"/>
          </a:xfrm>
          <a:prstGeom prst="rect">
            <a:avLst/>
          </a:prstGeom>
        </p:spPr>
        <p:txBody>
          <a:bodyPr>
            <a:spAutoFit/>
          </a:bodyPr>
          <a:lstStyle/>
          <a:p>
            <a:r>
              <a:rPr lang="ru-RU" dirty="0">
                <a:solidFill>
                  <a:srgbClr val="333333"/>
                </a:solidFill>
                <a:latin typeface="Arial Narrow" panose="020B0606020202030204" pitchFamily="34" charset="0"/>
              </a:rPr>
              <a:t>В популярной и увлекательной форме в брошюре рассказывается о витаминах, о распространении витаминов в природе, об изменении их содержания в растениях в зависимости от погоды, времени года, климата, времени сбора этих растений и т. д. Рассказывается, как, где и когда надо собирать </a:t>
            </a:r>
            <a:r>
              <a:rPr lang="ru-RU" dirty="0" smtClean="0">
                <a:solidFill>
                  <a:srgbClr val="333333"/>
                </a:solidFill>
                <a:latin typeface="Arial Narrow" panose="020B0606020202030204" pitchFamily="34" charset="0"/>
              </a:rPr>
              <a:t>эти витаминные</a:t>
            </a:r>
            <a:r>
              <a:rPr lang="ru-RU" dirty="0">
                <a:solidFill>
                  <a:srgbClr val="333333"/>
                </a:solidFill>
                <a:latin typeface="Arial Narrow" panose="020B0606020202030204" pitchFamily="34" charset="0"/>
              </a:rPr>
              <a:t> растения. Рассчитана брошюра на школьников средних и старших классов. </a:t>
            </a:r>
            <a:endParaRPr lang="ru-RU" dirty="0">
              <a:latin typeface="Arial Narrow" panose="020B0606020202030204" pitchFamily="34" charset="0"/>
            </a:endParaRPr>
          </a:p>
        </p:txBody>
      </p:sp>
    </p:spTree>
    <p:extLst>
      <p:ext uri="{BB962C8B-B14F-4D97-AF65-F5344CB8AC3E}">
        <p14:creationId xmlns:p14="http://schemas.microsoft.com/office/powerpoint/2010/main" val="179756282"/>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KDBS\User\Читальный зал\зож\Алена ЗОЖ\2 стоп\21-05-03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9512" y="332656"/>
            <a:ext cx="3063743" cy="47420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0" y="28533"/>
            <a:ext cx="0" cy="40013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7610" tIns="-63480" rIns="-9522"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ru-RU" altLang="ru-RU" sz="1300" b="1" i="0" u="none" strike="noStrike" cap="none" normalizeH="0" baseline="0" dirty="0" smtClean="0">
                <a:ln>
                  <a:noFill/>
                </a:ln>
                <a:solidFill>
                  <a:srgbClr val="551A8B"/>
                </a:solidFill>
                <a:effectLst/>
                <a:latin typeface="Arial" panose="020B0604020202020204" pitchFamily="34" charset="0"/>
                <a:cs typeface="Arial" panose="020B0604020202020204" pitchFamily="34" charset="0"/>
                <a:hlinkClick r:id="rId3"/>
              </a:rPr>
              <a:t/>
            </a:r>
            <a:br>
              <a:rPr kumimoji="0" lang="ru-RU" altLang="ru-RU" sz="1300" b="1" i="0" u="none" strike="noStrike" cap="none" normalizeH="0" baseline="0" dirty="0" smtClean="0">
                <a:ln>
                  <a:noFill/>
                </a:ln>
                <a:solidFill>
                  <a:srgbClr val="551A8B"/>
                </a:solidFill>
                <a:effectLst/>
                <a:latin typeface="Arial" panose="020B0604020202020204" pitchFamily="34" charset="0"/>
                <a:cs typeface="Arial" panose="020B0604020202020204" pitchFamily="34" charset="0"/>
                <a:hlinkClick r:id="rId3"/>
              </a:rPr>
            </a:b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a:spLocks noChangeArrowheads="1"/>
          </p:cNvSpPr>
          <p:nvPr/>
        </p:nvSpPr>
        <p:spPr bwMode="auto">
          <a:xfrm>
            <a:off x="3491880" y="481028"/>
            <a:ext cx="5202065" cy="584775"/>
          </a:xfrm>
          <a:prstGeom prst="rect">
            <a:avLst/>
          </a:prstGeom>
          <a:noFill/>
          <a:ln>
            <a:noFill/>
          </a:ln>
          <a:effectLst/>
          <a:extLst/>
        </p:spPr>
        <p:txBody>
          <a:bodyPr vert="horz" wrap="none" lIns="91440" tIns="45720" rIns="91440" bIns="45720" numCol="1" anchor="ctr" anchorCtr="0" compatLnSpc="1">
            <a:prstTxWarp prst="textNoShape">
              <a:avLst/>
            </a:prstTxWarp>
            <a:spAutoFit/>
          </a:bodyPr>
          <a:lstStyle/>
          <a:p>
            <a:pPr lvl="0"/>
            <a:r>
              <a:rPr lang="ru-RU" altLang="ru-RU" sz="1600" b="1" dirty="0">
                <a:solidFill>
                  <a:srgbClr val="333333"/>
                </a:solidFill>
                <a:latin typeface="Arial Narrow" panose="020B0606020202030204" pitchFamily="34" charset="0"/>
                <a:cs typeface="Arial" panose="020B0604020202020204" pitchFamily="34" charset="0"/>
              </a:rPr>
              <a:t>Гурвич</a:t>
            </a:r>
            <a:r>
              <a:rPr lang="ru-RU" altLang="ru-RU" sz="1600" dirty="0">
                <a:solidFill>
                  <a:srgbClr val="333333"/>
                </a:solidFill>
                <a:latin typeface="Arial Narrow" panose="020B0606020202030204" pitchFamily="34" charset="0"/>
                <a:cs typeface="Arial" panose="020B0604020202020204" pitchFamily="34" charset="0"/>
              </a:rPr>
              <a:t>,</a:t>
            </a:r>
            <a:r>
              <a:rPr lang="ru-RU" altLang="ru-RU" sz="1600" b="1" dirty="0">
                <a:solidFill>
                  <a:srgbClr val="333333"/>
                </a:solidFill>
                <a:latin typeface="Arial Narrow" panose="020B0606020202030204" pitchFamily="34" charset="0"/>
                <a:cs typeface="Arial" panose="020B0604020202020204" pitchFamily="34" charset="0"/>
              </a:rPr>
              <a:t> М</a:t>
            </a:r>
            <a:r>
              <a:rPr lang="ru-RU" altLang="ru-RU" sz="1600" dirty="0">
                <a:solidFill>
                  <a:srgbClr val="333333"/>
                </a:solidFill>
                <a:latin typeface="Arial Narrow" panose="020B0606020202030204" pitchFamily="34" charset="0"/>
                <a:cs typeface="Arial" panose="020B0604020202020204" pitchFamily="34" charset="0"/>
              </a:rPr>
              <a:t>. </a:t>
            </a:r>
            <a:r>
              <a:rPr lang="ru-RU" altLang="ru-RU" sz="1600" b="1" dirty="0">
                <a:solidFill>
                  <a:srgbClr val="333333"/>
                </a:solidFill>
                <a:latin typeface="Arial Narrow" panose="020B0606020202030204" pitchFamily="34" charset="0"/>
                <a:cs typeface="Arial" panose="020B0604020202020204" pitchFamily="34" charset="0"/>
              </a:rPr>
              <a:t>М.</a:t>
            </a:r>
            <a:r>
              <a:rPr lang="ru-RU" altLang="ru-RU" sz="1600" dirty="0">
                <a:solidFill>
                  <a:srgbClr val="333333"/>
                </a:solidFill>
                <a:latin typeface="Arial Narrow" panose="020B0606020202030204" pitchFamily="34" charset="0"/>
                <a:cs typeface="Arial" panose="020B0604020202020204" pitchFamily="34" charset="0"/>
              </a:rPr>
              <a:t> </a:t>
            </a:r>
            <a:r>
              <a:rPr kumimoji="0" lang="ru-RU" altLang="ru-RU" sz="1600" b="1" i="0" u="none" strike="noStrike" cap="none" normalizeH="0" baseline="0" dirty="0" smtClean="0">
                <a:ln>
                  <a:noFill/>
                </a:ln>
                <a:solidFill>
                  <a:srgbClr val="333333"/>
                </a:solidFill>
                <a:effectLst/>
                <a:latin typeface="Arial Narrow" panose="020B0606020202030204" pitchFamily="34" charset="0"/>
                <a:cs typeface="Arial" panose="020B0604020202020204" pitchFamily="34" charset="0"/>
              </a:rPr>
              <a:t>Диетолог</a:t>
            </a:r>
            <a:r>
              <a:rPr kumimoji="0" lang="ru-RU" altLang="ru-RU" sz="1600" b="0" i="0" u="none" strike="noStrike" cap="none" normalizeH="0" baseline="0" dirty="0" smtClean="0">
                <a:ln>
                  <a:noFill/>
                </a:ln>
                <a:solidFill>
                  <a:srgbClr val="333333"/>
                </a:solidFill>
                <a:effectLst/>
                <a:latin typeface="Arial Narrow" panose="020B0606020202030204" pitchFamily="34" charset="0"/>
                <a:cs typeface="Arial" panose="020B0604020202020204" pitchFamily="34" charset="0"/>
              </a:rPr>
              <a:t> </a:t>
            </a:r>
            <a:r>
              <a:rPr kumimoji="0" lang="ru-RU" altLang="ru-RU" sz="1600" b="1" i="0" u="none" strike="noStrike" cap="none" normalizeH="0" baseline="0" dirty="0" smtClean="0">
                <a:ln>
                  <a:noFill/>
                </a:ln>
                <a:solidFill>
                  <a:srgbClr val="333333"/>
                </a:solidFill>
                <a:effectLst/>
                <a:latin typeface="Arial Narrow" panose="020B0606020202030204" pitchFamily="34" charset="0"/>
                <a:cs typeface="Arial" panose="020B0604020202020204" pitchFamily="34" charset="0"/>
              </a:rPr>
              <a:t>отвечает на вопросы</a:t>
            </a:r>
            <a:r>
              <a:rPr kumimoji="0" lang="ru-RU" altLang="ru-RU" sz="1600" i="0" u="none" strike="noStrike" cap="none" normalizeH="0" baseline="0" dirty="0" smtClean="0">
                <a:ln>
                  <a:noFill/>
                </a:ln>
                <a:solidFill>
                  <a:srgbClr val="333333"/>
                </a:solidFill>
                <a:effectLst/>
                <a:latin typeface="Arial Narrow" panose="020B0606020202030204" pitchFamily="34" charset="0"/>
                <a:cs typeface="Arial" panose="020B0604020202020204" pitchFamily="34" charset="0"/>
              </a:rPr>
              <a:t> / М. М. Гурвич.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i="0" u="none" strike="noStrike" cap="none" normalizeH="0" baseline="0" dirty="0" smtClean="0">
                <a:ln>
                  <a:noFill/>
                </a:ln>
                <a:solidFill>
                  <a:srgbClr val="333333"/>
                </a:solidFill>
                <a:effectLst/>
                <a:latin typeface="Arial Narrow" panose="020B0606020202030204" pitchFamily="34" charset="0"/>
                <a:cs typeface="Arial" panose="020B0604020202020204" pitchFamily="34" charset="0"/>
              </a:rPr>
              <a:t>Москва : </a:t>
            </a:r>
            <a:r>
              <a:rPr kumimoji="0" lang="ru-RU" altLang="ru-RU" sz="1600" u="none" strike="noStrike" cap="none" normalizeH="0" baseline="0" dirty="0" smtClean="0">
                <a:ln>
                  <a:noFill/>
                </a:ln>
                <a:solidFill>
                  <a:srgbClr val="333333"/>
                </a:solidFill>
                <a:effectLst/>
                <a:latin typeface="Arial Narrow" panose="020B0606020202030204" pitchFamily="34" charset="0"/>
                <a:cs typeface="Arial" panose="020B0604020202020204" pitchFamily="34" charset="0"/>
              </a:rPr>
              <a:t>Знание, 1982</a:t>
            </a:r>
            <a:r>
              <a:rPr kumimoji="0" lang="ru-RU" altLang="ru-RU" sz="1600" b="0" u="none" strike="noStrike" cap="none" normalizeH="0" baseline="0" dirty="0" smtClean="0">
                <a:ln>
                  <a:noFill/>
                </a:ln>
                <a:solidFill>
                  <a:srgbClr val="333333"/>
                </a:solidFill>
                <a:effectLst/>
                <a:latin typeface="Arial Narrow" panose="020B0606020202030204" pitchFamily="34" charset="0"/>
                <a:cs typeface="Arial" panose="020B0604020202020204" pitchFamily="34" charset="0"/>
              </a:rPr>
              <a:t>. </a:t>
            </a:r>
            <a:endParaRPr kumimoji="0" lang="ru-RU" altLang="ru-RU" sz="1600" b="0" u="none" strike="noStrike" cap="none" normalizeH="0" baseline="0" dirty="0" smtClean="0">
              <a:ln>
                <a:noFill/>
              </a:ln>
              <a:solidFill>
                <a:schemeClr val="tx1"/>
              </a:solidFill>
              <a:effectLst/>
              <a:latin typeface="Arial Narrow" panose="020B0606020202030204" pitchFamily="34" charset="0"/>
            </a:endParaRPr>
          </a:p>
        </p:txBody>
      </p:sp>
      <p:sp>
        <p:nvSpPr>
          <p:cNvPr id="6" name="Прямоугольник 5"/>
          <p:cNvSpPr/>
          <p:nvPr/>
        </p:nvSpPr>
        <p:spPr>
          <a:xfrm>
            <a:off x="3565471" y="1196752"/>
            <a:ext cx="5400600" cy="3139321"/>
          </a:xfrm>
          <a:prstGeom prst="rect">
            <a:avLst/>
          </a:prstGeom>
        </p:spPr>
        <p:txBody>
          <a:bodyPr wrap="square">
            <a:spAutoFit/>
          </a:bodyPr>
          <a:lstStyle/>
          <a:p>
            <a:r>
              <a:rPr lang="ru-RU" dirty="0">
                <a:solidFill>
                  <a:srgbClr val="333333"/>
                </a:solidFill>
                <a:latin typeface="Arial Narrow" panose="020B0606020202030204" pitchFamily="34" charset="0"/>
              </a:rPr>
              <a:t>В книге, первое издание которой вышло в 1982 </a:t>
            </a:r>
            <a:r>
              <a:rPr lang="ru-RU" dirty="0" smtClean="0">
                <a:solidFill>
                  <a:srgbClr val="333333"/>
                </a:solidFill>
                <a:latin typeface="Arial Narrow" panose="020B0606020202030204" pitchFamily="34" charset="0"/>
              </a:rPr>
              <a:t>году, </a:t>
            </a:r>
            <a:r>
              <a:rPr lang="ru-RU" dirty="0">
                <a:solidFill>
                  <a:srgbClr val="333333"/>
                </a:solidFill>
                <a:latin typeface="Arial Narrow" panose="020B0606020202030204" pitchFamily="34" charset="0"/>
              </a:rPr>
              <a:t>излагаются </a:t>
            </a:r>
            <a:r>
              <a:rPr lang="ru-RU" dirty="0" smtClean="0">
                <a:solidFill>
                  <a:srgbClr val="333333"/>
                </a:solidFill>
                <a:latin typeface="Arial Narrow" panose="020B0606020202030204" pitchFamily="34" charset="0"/>
              </a:rPr>
              <a:t>взгляды </a:t>
            </a:r>
            <a:r>
              <a:rPr lang="ru-RU" dirty="0">
                <a:solidFill>
                  <a:srgbClr val="333333"/>
                </a:solidFill>
                <a:latin typeface="Arial Narrow" panose="020B0606020202030204" pitchFamily="34" charset="0"/>
              </a:rPr>
              <a:t>на питание здорового и больного человека. Показана роль режима питания как важного фактора профилактики заболеваний. Даются практические рекомендации по рациональному и лечебному питанию при гипертонической болезни, подагре, ожирении, сахарном диабете, заболеваниях кишечника, сопровождающихся запорами, и других недугах. Издание рассчитано на широкий круг читателей, а также на врачей и диетсестер, использующих диетотерапию в своей практической работе. </a:t>
            </a:r>
            <a:endParaRPr lang="ru-RU" dirty="0">
              <a:latin typeface="Arial Narrow" panose="020B0606020202030204" pitchFamily="34" charset="0"/>
            </a:endParaRPr>
          </a:p>
        </p:txBody>
      </p:sp>
    </p:spTree>
    <p:extLst>
      <p:ext uri="{BB962C8B-B14F-4D97-AF65-F5344CB8AC3E}">
        <p14:creationId xmlns:p14="http://schemas.microsoft.com/office/powerpoint/2010/main" val="911862325"/>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KDBS\User\Читальный зал\зож\Алена ЗОЖ\2 стоп\21-05-036.jpg"/>
          <p:cNvPicPr>
            <a:picLocks noChangeAspect="1" noChangeArrowheads="1"/>
          </p:cNvPicPr>
          <p:nvPr/>
        </p:nvPicPr>
        <p:blipFill>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179512" y="260648"/>
            <a:ext cx="3313658" cy="423582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779912" y="260648"/>
            <a:ext cx="5112568" cy="584775"/>
          </a:xfrm>
          <a:prstGeom prst="rect">
            <a:avLst/>
          </a:prstGeom>
        </p:spPr>
        <p:txBody>
          <a:bodyPr wrap="square">
            <a:spAutoFit/>
          </a:bodyPr>
          <a:lstStyle/>
          <a:p>
            <a:r>
              <a:rPr lang="ru-RU" sz="1600" b="1" dirty="0">
                <a:solidFill>
                  <a:srgbClr val="222222"/>
                </a:solidFill>
                <a:latin typeface="Arial Narrow" panose="020B0606020202030204" pitchFamily="34" charset="0"/>
              </a:rPr>
              <a:t>Воробьев, </a:t>
            </a:r>
            <a:r>
              <a:rPr lang="ru-RU" sz="1600" b="1" dirty="0" smtClean="0">
                <a:solidFill>
                  <a:srgbClr val="222222"/>
                </a:solidFill>
                <a:latin typeface="Arial Narrow" panose="020B0606020202030204" pitchFamily="34" charset="0"/>
              </a:rPr>
              <a:t>Р. И. Питание </a:t>
            </a:r>
            <a:r>
              <a:rPr lang="ru-RU" sz="1600" b="1" dirty="0">
                <a:solidFill>
                  <a:srgbClr val="222222"/>
                </a:solidFill>
                <a:latin typeface="Arial Narrow" panose="020B0606020202030204" pitchFamily="34" charset="0"/>
              </a:rPr>
              <a:t>и здоровье </a:t>
            </a:r>
            <a:r>
              <a:rPr lang="ru-RU" sz="1600" dirty="0">
                <a:solidFill>
                  <a:srgbClr val="222222"/>
                </a:solidFill>
                <a:latin typeface="Arial Narrow" panose="020B0606020202030204" pitchFamily="34" charset="0"/>
              </a:rPr>
              <a:t>/ Р. И. </a:t>
            </a:r>
            <a:r>
              <a:rPr lang="ru-RU" sz="1600" dirty="0" smtClean="0">
                <a:solidFill>
                  <a:srgbClr val="222222"/>
                </a:solidFill>
                <a:latin typeface="Arial Narrow" panose="020B0606020202030204" pitchFamily="34" charset="0"/>
              </a:rPr>
              <a:t>Воробьев.  Москва </a:t>
            </a:r>
            <a:r>
              <a:rPr lang="ru-RU" sz="1600" dirty="0">
                <a:solidFill>
                  <a:srgbClr val="222222"/>
                </a:solidFill>
                <a:latin typeface="Arial Narrow" panose="020B0606020202030204" pitchFamily="34" charset="0"/>
              </a:rPr>
              <a:t>: Медицина, 1990. - 154</a:t>
            </a:r>
            <a:r>
              <a:rPr lang="ru-RU" sz="1600" dirty="0" smtClean="0">
                <a:solidFill>
                  <a:srgbClr val="222222"/>
                </a:solidFill>
                <a:latin typeface="Arial Narrow" panose="020B0606020202030204" pitchFamily="34" charset="0"/>
              </a:rPr>
              <a:t>, [</a:t>
            </a:r>
            <a:r>
              <a:rPr lang="ru-RU" sz="1600" dirty="0">
                <a:solidFill>
                  <a:srgbClr val="222222"/>
                </a:solidFill>
                <a:latin typeface="Arial Narrow" panose="020B0606020202030204" pitchFamily="34" charset="0"/>
              </a:rPr>
              <a:t>2] с. : </a:t>
            </a:r>
            <a:r>
              <a:rPr lang="ru-RU" sz="1600" dirty="0" smtClean="0">
                <a:solidFill>
                  <a:srgbClr val="222222"/>
                </a:solidFill>
                <a:latin typeface="Arial Narrow" panose="020B0606020202030204" pitchFamily="34" charset="0"/>
              </a:rPr>
              <a:t>ил. </a:t>
            </a:r>
            <a:endParaRPr lang="ru-RU" sz="1600" b="0" i="0" dirty="0">
              <a:solidFill>
                <a:srgbClr val="222222"/>
              </a:solidFill>
              <a:effectLst/>
              <a:latin typeface="Arial Narrow" panose="020B0606020202030204" pitchFamily="34" charset="0"/>
            </a:endParaRPr>
          </a:p>
        </p:txBody>
      </p:sp>
      <p:sp>
        <p:nvSpPr>
          <p:cNvPr id="3" name="Прямоугольник 2"/>
          <p:cNvSpPr/>
          <p:nvPr/>
        </p:nvSpPr>
        <p:spPr>
          <a:xfrm>
            <a:off x="3753760" y="1124744"/>
            <a:ext cx="4896544" cy="2585323"/>
          </a:xfrm>
          <a:prstGeom prst="rect">
            <a:avLst/>
          </a:prstGeom>
        </p:spPr>
        <p:txBody>
          <a:bodyPr wrap="square">
            <a:spAutoFit/>
          </a:bodyPr>
          <a:lstStyle/>
          <a:p>
            <a:r>
              <a:rPr lang="ru-RU" dirty="0">
                <a:solidFill>
                  <a:srgbClr val="333333"/>
                </a:solidFill>
                <a:latin typeface="Arial Narrow" panose="020B0606020202030204" pitchFamily="34" charset="0"/>
              </a:rPr>
              <a:t>В книге рассказывается о значении питания для жизнедеятельности организма. Читатели узнают, как правильно питаться, чтобы сохранить здоровье и работоспособность, о пользе и вреде витаминов, мясной, жирной и сладкой пищи при нерациональном их потреблении. Даны рекомендации по лечебному питанию при пищевой аллергии, болезнях почек, гипертонической болезни, кишечном дисбактериозе. </a:t>
            </a:r>
          </a:p>
        </p:txBody>
      </p:sp>
    </p:spTree>
    <p:extLst>
      <p:ext uri="{BB962C8B-B14F-4D97-AF65-F5344CB8AC3E}">
        <p14:creationId xmlns:p14="http://schemas.microsoft.com/office/powerpoint/2010/main" val="366162937"/>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KDBS\User\Читальный зал\зож\Алена ЗОЖ\2 стоп\21-05-038.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528" y="548680"/>
            <a:ext cx="2880320" cy="406340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886087" y="1635765"/>
            <a:ext cx="4572000" cy="2585323"/>
          </a:xfrm>
          <a:prstGeom prst="rect">
            <a:avLst/>
          </a:prstGeom>
        </p:spPr>
        <p:txBody>
          <a:bodyPr>
            <a:spAutoFit/>
          </a:bodyPr>
          <a:lstStyle/>
          <a:p>
            <a:r>
              <a:rPr lang="ru-RU" dirty="0">
                <a:solidFill>
                  <a:srgbClr val="000000"/>
                </a:solidFill>
                <a:latin typeface="Arial Narrow" panose="020B0606020202030204" pitchFamily="34" charset="0"/>
              </a:rPr>
              <a:t>В брошюре рассказывается об основных правилах рационального и лечебного питания, излагаются </a:t>
            </a:r>
            <a:r>
              <a:rPr lang="ru-RU" dirty="0" smtClean="0">
                <a:solidFill>
                  <a:srgbClr val="000000"/>
                </a:solidFill>
                <a:latin typeface="Arial Narrow" panose="020B0606020202030204" pitchFamily="34" charset="0"/>
              </a:rPr>
              <a:t>взгляды </a:t>
            </a:r>
            <a:r>
              <a:rPr lang="ru-RU" dirty="0">
                <a:solidFill>
                  <a:srgbClr val="000000"/>
                </a:solidFill>
                <a:latin typeface="Arial Narrow" panose="020B0606020202030204" pitchFamily="34" charset="0"/>
              </a:rPr>
              <a:t>на </a:t>
            </a:r>
            <a:r>
              <a:rPr lang="ru-RU" dirty="0" smtClean="0">
                <a:solidFill>
                  <a:srgbClr val="000000"/>
                </a:solidFill>
                <a:latin typeface="Arial Narrow" panose="020B0606020202030204" pitchFamily="34" charset="0"/>
              </a:rPr>
              <a:t>вегетарианство, </a:t>
            </a:r>
            <a:r>
              <a:rPr lang="ru-RU" dirty="0">
                <a:solidFill>
                  <a:srgbClr val="000000"/>
                </a:solidFill>
                <a:latin typeface="Arial Narrow" panose="020B0606020202030204" pitchFamily="34" charset="0"/>
              </a:rPr>
              <a:t>лечебное голодание, даются </a:t>
            </a:r>
            <a:r>
              <a:rPr lang="ru-RU" dirty="0" smtClean="0">
                <a:solidFill>
                  <a:srgbClr val="000000"/>
                </a:solidFill>
                <a:latin typeface="Arial Narrow" panose="020B0606020202030204" pitchFamily="34" charset="0"/>
              </a:rPr>
              <a:t>конкретные </a:t>
            </a:r>
            <a:r>
              <a:rPr lang="ru-RU" dirty="0">
                <a:solidFill>
                  <a:srgbClr val="000000"/>
                </a:solidFill>
                <a:latin typeface="Arial Narrow" panose="020B0606020202030204" pitchFamily="34" charset="0"/>
              </a:rPr>
              <a:t>рекомендации по диетическому питанию, советы, как похудеть, поправиться, как п</a:t>
            </a:r>
            <a:r>
              <a:rPr lang="ru-RU" dirty="0" smtClean="0">
                <a:solidFill>
                  <a:srgbClr val="000000"/>
                </a:solidFill>
                <a:latin typeface="Arial Narrow" panose="020B0606020202030204" pitchFamily="34" charset="0"/>
              </a:rPr>
              <a:t>итаться </a:t>
            </a:r>
            <a:r>
              <a:rPr lang="ru-RU" dirty="0">
                <a:solidFill>
                  <a:srgbClr val="000000"/>
                </a:solidFill>
                <a:latin typeface="Arial Narrow" panose="020B0606020202030204" pitchFamily="34" charset="0"/>
              </a:rPr>
              <a:t>при пищевой аллергии, сахарном диабете, приводятся примеры использования лекарственных </a:t>
            </a:r>
            <a:r>
              <a:rPr lang="ru-RU" dirty="0" smtClean="0">
                <a:solidFill>
                  <a:srgbClr val="000000"/>
                </a:solidFill>
                <a:latin typeface="Arial Narrow" panose="020B0606020202030204" pitchFamily="34" charset="0"/>
              </a:rPr>
              <a:t>растений.</a:t>
            </a:r>
            <a:endParaRPr lang="ru-RU" dirty="0">
              <a:latin typeface="Arial Narrow" panose="020B0606020202030204" pitchFamily="34" charset="0"/>
            </a:endParaRPr>
          </a:p>
        </p:txBody>
      </p:sp>
      <p:sp>
        <p:nvSpPr>
          <p:cNvPr id="4" name="Прямоугольник 3"/>
          <p:cNvSpPr/>
          <p:nvPr/>
        </p:nvSpPr>
        <p:spPr>
          <a:xfrm>
            <a:off x="3886087" y="596677"/>
            <a:ext cx="4608512" cy="1077218"/>
          </a:xfrm>
          <a:prstGeom prst="rect">
            <a:avLst/>
          </a:prstGeom>
        </p:spPr>
        <p:txBody>
          <a:bodyPr wrap="square">
            <a:spAutoFit/>
          </a:bodyPr>
          <a:lstStyle/>
          <a:p>
            <a:r>
              <a:rPr lang="ru-RU" sz="1600" b="1" dirty="0" smtClean="0">
                <a:solidFill>
                  <a:srgbClr val="000000"/>
                </a:solidFill>
                <a:latin typeface="Arial Narrow" panose="020B0606020202030204" pitchFamily="34" charset="0"/>
              </a:rPr>
              <a:t>ГУРВИЧ, М. М.</a:t>
            </a:r>
            <a:r>
              <a:rPr lang="ru-RU" sz="1600" b="1" dirty="0" smtClean="0">
                <a:latin typeface="Arial Narrow" panose="020B0606020202030204" pitchFamily="34" charset="0"/>
              </a:rPr>
              <a:t> </a:t>
            </a:r>
            <a:r>
              <a:rPr lang="ru-RU" sz="1600" b="1" dirty="0">
                <a:latin typeface="Arial Narrow" panose="020B0606020202030204" pitchFamily="34" charset="0"/>
              </a:rPr>
              <a:t>Как быть здоровым, или </a:t>
            </a:r>
            <a:r>
              <a:rPr lang="ru-RU" sz="1600" b="1" dirty="0" smtClean="0">
                <a:latin typeface="Arial Narrow" panose="020B0606020202030204" pitchFamily="34" charset="0"/>
              </a:rPr>
              <a:t>Семь </a:t>
            </a:r>
            <a:r>
              <a:rPr lang="ru-RU" sz="1600" b="1" dirty="0">
                <a:latin typeface="Arial Narrow" panose="020B0606020202030204" pitchFamily="34" charset="0"/>
              </a:rPr>
              <a:t>правил домашней </a:t>
            </a:r>
            <a:r>
              <a:rPr lang="ru-RU" sz="1600" b="1" dirty="0" smtClean="0">
                <a:latin typeface="Arial Narrow" panose="020B0606020202030204" pitchFamily="34" charset="0"/>
              </a:rPr>
              <a:t>диеты / </a:t>
            </a:r>
            <a:r>
              <a:rPr lang="ru-RU" sz="1600" dirty="0" smtClean="0">
                <a:latin typeface="Arial Narrow" panose="020B0606020202030204" pitchFamily="34" charset="0"/>
              </a:rPr>
              <a:t>М. М. Гурвич. – Москва : Панорама, 1991. </a:t>
            </a:r>
            <a:r>
              <a:rPr lang="ru-RU" sz="1600" dirty="0">
                <a:latin typeface="Arial Narrow" panose="020B0606020202030204" pitchFamily="34" charset="0"/>
              </a:rPr>
              <a:t>– </a:t>
            </a:r>
            <a:r>
              <a:rPr lang="ru-RU" sz="1600" dirty="0" smtClean="0">
                <a:latin typeface="Arial Narrow" panose="020B0606020202030204" pitchFamily="34" charset="0"/>
              </a:rPr>
              <a:t>64 с.</a:t>
            </a:r>
          </a:p>
          <a:p>
            <a:r>
              <a:rPr lang="ru-RU" sz="1600" dirty="0">
                <a:latin typeface="Arial Narrow" panose="020B0606020202030204" pitchFamily="34" charset="0"/>
              </a:rPr>
              <a:t> </a:t>
            </a:r>
          </a:p>
        </p:txBody>
      </p:sp>
    </p:spTree>
    <p:extLst>
      <p:ext uri="{BB962C8B-B14F-4D97-AF65-F5344CB8AC3E}">
        <p14:creationId xmlns:p14="http://schemas.microsoft.com/office/powerpoint/2010/main" val="2115605700"/>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KDBS\User\Читальный зал\зож\Алена ЗОЖ\2 стоп\21-05-037.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528" y="260648"/>
            <a:ext cx="3730922" cy="56597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13996" y="397848"/>
            <a:ext cx="4481531" cy="584775"/>
          </a:xfrm>
          <a:prstGeom prst="rect">
            <a:avLst/>
          </a:prstGeom>
          <a:noFill/>
        </p:spPr>
        <p:txBody>
          <a:bodyPr wrap="square" rtlCol="0">
            <a:spAutoFit/>
          </a:bodyPr>
          <a:lstStyle/>
          <a:p>
            <a:r>
              <a:rPr lang="ru-RU" sz="1600" b="1" dirty="0" smtClean="0">
                <a:latin typeface="Arial Narrow" panose="020B0606020202030204" pitchFamily="34" charset="0"/>
              </a:rPr>
              <a:t>Гурвич, М. М. Диетология для всех </a:t>
            </a:r>
            <a:r>
              <a:rPr lang="ru-RU" sz="1600" dirty="0" smtClean="0">
                <a:latin typeface="Arial Narrow" panose="020B0606020202030204" pitchFamily="34" charset="0"/>
              </a:rPr>
              <a:t>/ </a:t>
            </a:r>
            <a:r>
              <a:rPr lang="ru-RU" sz="1600" dirty="0" smtClean="0">
                <a:solidFill>
                  <a:prstClr val="black"/>
                </a:solidFill>
                <a:latin typeface="Arial Narrow" panose="020B0606020202030204" pitchFamily="34" charset="0"/>
              </a:rPr>
              <a:t>М</a:t>
            </a:r>
            <a:r>
              <a:rPr lang="ru-RU" sz="1600" dirty="0" smtClean="0">
                <a:latin typeface="Arial Narrow" panose="020B0606020202030204" pitchFamily="34" charset="0"/>
              </a:rPr>
              <a:t>. М. </a:t>
            </a:r>
            <a:r>
              <a:rPr lang="ru-RU" sz="1600" dirty="0" smtClean="0">
                <a:solidFill>
                  <a:prstClr val="black"/>
                </a:solidFill>
                <a:latin typeface="Arial Narrow" panose="020B0606020202030204" pitchFamily="34" charset="0"/>
              </a:rPr>
              <a:t>Гурвич. </a:t>
            </a:r>
            <a:r>
              <a:rPr lang="ru-RU" sz="1600" dirty="0">
                <a:latin typeface="Arial Narrow" panose="020B0606020202030204" pitchFamily="34" charset="0"/>
              </a:rPr>
              <a:t>–</a:t>
            </a:r>
            <a:r>
              <a:rPr lang="ru-RU" sz="1600" dirty="0" smtClean="0">
                <a:solidFill>
                  <a:prstClr val="black"/>
                </a:solidFill>
                <a:latin typeface="Arial Narrow" panose="020B0606020202030204" pitchFamily="34" charset="0"/>
              </a:rPr>
              <a:t>  </a:t>
            </a:r>
            <a:r>
              <a:rPr lang="ru-RU" sz="1600" dirty="0" smtClean="0">
                <a:latin typeface="Arial Narrow" panose="020B0606020202030204" pitchFamily="34" charset="0"/>
              </a:rPr>
              <a:t>Москва: Медицина, 1992. – 160 с.</a:t>
            </a:r>
            <a:endParaRPr lang="ru-RU" sz="1600" dirty="0">
              <a:latin typeface="Arial Narrow" panose="020B0606020202030204" pitchFamily="34" charset="0"/>
            </a:endParaRPr>
          </a:p>
        </p:txBody>
      </p:sp>
      <p:sp>
        <p:nvSpPr>
          <p:cNvPr id="3" name="TextBox 2"/>
          <p:cNvSpPr txBox="1"/>
          <p:nvPr/>
        </p:nvSpPr>
        <p:spPr>
          <a:xfrm>
            <a:off x="4104206" y="1340768"/>
            <a:ext cx="4591321" cy="2862322"/>
          </a:xfrm>
          <a:prstGeom prst="rect">
            <a:avLst/>
          </a:prstGeom>
          <a:noFill/>
        </p:spPr>
        <p:txBody>
          <a:bodyPr wrap="none" rtlCol="0">
            <a:spAutoFit/>
          </a:bodyPr>
          <a:lstStyle/>
          <a:p>
            <a:r>
              <a:rPr lang="ru-RU" dirty="0" smtClean="0">
                <a:latin typeface="Arial Narrow" panose="020B0606020202030204" pitchFamily="34" charset="0"/>
              </a:rPr>
              <a:t>В книге показана роль режима питания </a:t>
            </a:r>
          </a:p>
          <a:p>
            <a:r>
              <a:rPr lang="ru-RU" dirty="0" smtClean="0">
                <a:latin typeface="Arial Narrow" panose="020B0606020202030204" pitchFamily="34" charset="0"/>
              </a:rPr>
              <a:t>как важного фактора профилактики заболеваний.</a:t>
            </a:r>
          </a:p>
          <a:p>
            <a:r>
              <a:rPr lang="ru-RU" dirty="0" smtClean="0">
                <a:latin typeface="Arial Narrow" panose="020B0606020202030204" pitchFamily="34" charset="0"/>
              </a:rPr>
              <a:t>Даны рекомендации по рациональному и </a:t>
            </a:r>
          </a:p>
          <a:p>
            <a:r>
              <a:rPr lang="ru-RU" dirty="0">
                <a:latin typeface="Arial Narrow" panose="020B0606020202030204" pitchFamily="34" charset="0"/>
              </a:rPr>
              <a:t>л</a:t>
            </a:r>
            <a:r>
              <a:rPr lang="ru-RU" dirty="0" smtClean="0">
                <a:latin typeface="Arial Narrow" panose="020B0606020202030204" pitchFamily="34" charset="0"/>
              </a:rPr>
              <a:t>ечебному питанию при гастрите, ожирении,</a:t>
            </a:r>
          </a:p>
          <a:p>
            <a:r>
              <a:rPr lang="ru-RU" dirty="0">
                <a:latin typeface="Arial Narrow" panose="020B0606020202030204" pitchFamily="34" charset="0"/>
              </a:rPr>
              <a:t>с</a:t>
            </a:r>
            <a:r>
              <a:rPr lang="ru-RU" dirty="0" smtClean="0">
                <a:latin typeface="Arial Narrow" panose="020B0606020202030204" pitchFamily="34" charset="0"/>
              </a:rPr>
              <a:t>ахарном диабете, панкреатите, заболеваниях </a:t>
            </a:r>
          </a:p>
          <a:p>
            <a:r>
              <a:rPr lang="ru-RU" dirty="0">
                <a:latin typeface="Arial Narrow" panose="020B0606020202030204" pitchFamily="34" charset="0"/>
              </a:rPr>
              <a:t>ж</a:t>
            </a:r>
            <a:r>
              <a:rPr lang="ru-RU" dirty="0" smtClean="0">
                <a:latin typeface="Arial Narrow" panose="020B0606020202030204" pitchFamily="34" charset="0"/>
              </a:rPr>
              <a:t>елчного пузыря, печени, почек, суставов, </a:t>
            </a:r>
          </a:p>
          <a:p>
            <a:r>
              <a:rPr lang="ru-RU" dirty="0" smtClean="0">
                <a:latin typeface="Arial Narrow" panose="020B0606020202030204" pitchFamily="34" charset="0"/>
              </a:rPr>
              <a:t>гипертонической болезни и других недугах.</a:t>
            </a:r>
          </a:p>
          <a:p>
            <a:r>
              <a:rPr lang="ru-RU" dirty="0" smtClean="0">
                <a:latin typeface="Arial Narrow" panose="020B0606020202030204" pitchFamily="34" charset="0"/>
              </a:rPr>
              <a:t>Особое внимание уделено применению</a:t>
            </a:r>
          </a:p>
          <a:p>
            <a:r>
              <a:rPr lang="ru-RU" dirty="0" smtClean="0">
                <a:latin typeface="Arial Narrow" panose="020B0606020202030204" pitchFamily="34" charset="0"/>
              </a:rPr>
              <a:t>минеральных вод, фитотерапии, гомеопатии </a:t>
            </a:r>
          </a:p>
          <a:p>
            <a:r>
              <a:rPr lang="ru-RU" dirty="0" smtClean="0">
                <a:latin typeface="Arial Narrow" panose="020B0606020202030204" pitchFamily="34" charset="0"/>
              </a:rPr>
              <a:t>на фоне диетического питания.</a:t>
            </a:r>
            <a:endParaRPr lang="ru-RU" dirty="0">
              <a:latin typeface="Arial Narrow" panose="020B0606020202030204" pitchFamily="34" charset="0"/>
            </a:endParaRPr>
          </a:p>
        </p:txBody>
      </p:sp>
    </p:spTree>
    <p:extLst>
      <p:ext uri="{BB962C8B-B14F-4D97-AF65-F5344CB8AC3E}">
        <p14:creationId xmlns:p14="http://schemas.microsoft.com/office/powerpoint/2010/main" val="3006239892"/>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2966" y="3068960"/>
            <a:ext cx="7431843" cy="1107996"/>
          </a:xfrm>
          <a:prstGeom prst="rect">
            <a:avLst/>
          </a:prstGeom>
          <a:noFill/>
        </p:spPr>
        <p:txBody>
          <a:bodyPr wrap="none" rtlCol="0">
            <a:spAutoFit/>
          </a:bodyPr>
          <a:lstStyle/>
          <a:p>
            <a:r>
              <a:rPr lang="ru-RU" sz="6600" b="1" dirty="0" smtClean="0">
                <a:solidFill>
                  <a:srgbClr val="002060"/>
                </a:solidFill>
                <a:latin typeface="Arial Narrow" panose="020B0606020202030204" pitchFamily="34" charset="0"/>
              </a:rPr>
              <a:t>Что такое здоровье?</a:t>
            </a:r>
            <a:endParaRPr lang="ru-RU" sz="6600" b="1" dirty="0">
              <a:solidFill>
                <a:srgbClr val="002060"/>
              </a:solidFill>
              <a:latin typeface="Arial Narrow" panose="020B0606020202030204" pitchFamily="34" charset="0"/>
            </a:endParaRPr>
          </a:p>
        </p:txBody>
      </p:sp>
      <p:sp>
        <p:nvSpPr>
          <p:cNvPr id="3" name="Прямоугольник 2"/>
          <p:cNvSpPr/>
          <p:nvPr/>
        </p:nvSpPr>
        <p:spPr>
          <a:xfrm>
            <a:off x="503040" y="1628799"/>
            <a:ext cx="8640960" cy="1200329"/>
          </a:xfrm>
          <a:prstGeom prst="rect">
            <a:avLst/>
          </a:prstGeom>
        </p:spPr>
        <p:txBody>
          <a:bodyPr wrap="square">
            <a:spAutoFit/>
          </a:bodyPr>
          <a:lstStyle/>
          <a:p>
            <a:pPr lvl="0"/>
            <a:r>
              <a:rPr lang="ru-RU" sz="3600" dirty="0">
                <a:solidFill>
                  <a:prstClr val="black"/>
                </a:solidFill>
                <a:latin typeface="Segoe Print"/>
                <a:ea typeface="Times New Roman"/>
              </a:rPr>
              <a:t>Каким бы ни было ваше здоровье, его хватит до конца жизни.</a:t>
            </a:r>
            <a:endParaRPr lang="ru-RU" sz="3600" dirty="0">
              <a:solidFill>
                <a:prstClr val="black"/>
              </a:solidFill>
              <a:latin typeface="Times New Roman"/>
              <a:ea typeface="Times New Roman"/>
            </a:endParaRPr>
          </a:p>
        </p:txBody>
      </p:sp>
    </p:spTree>
    <p:extLst>
      <p:ext uri="{BB962C8B-B14F-4D97-AF65-F5344CB8AC3E}">
        <p14:creationId xmlns:p14="http://schemas.microsoft.com/office/powerpoint/2010/main" val="1913543311"/>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KDBS\User\Читальный зал\зож\Алена ЗОЖ\2 стоп\21-05-03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9512" y="116632"/>
            <a:ext cx="3848274" cy="569209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325347" y="1196752"/>
            <a:ext cx="4572000" cy="2862322"/>
          </a:xfrm>
          <a:prstGeom prst="rect">
            <a:avLst/>
          </a:prstGeom>
        </p:spPr>
        <p:txBody>
          <a:bodyPr>
            <a:spAutoFit/>
          </a:bodyPr>
          <a:lstStyle/>
          <a:p>
            <a:r>
              <a:rPr lang="ru-RU" dirty="0">
                <a:solidFill>
                  <a:srgbClr val="252626"/>
                </a:solidFill>
                <a:latin typeface="Arial Narrow" panose="020B0606020202030204" pitchFamily="34" charset="0"/>
              </a:rPr>
              <a:t>Как выбрать то, что действительно вкусно и полезно, из чего составить рацион, чтобы получить все необходимые витамины и необходимые организму </a:t>
            </a:r>
            <a:r>
              <a:rPr lang="ru-RU" dirty="0" smtClean="0">
                <a:solidFill>
                  <a:srgbClr val="252626"/>
                </a:solidFill>
                <a:latin typeface="Arial Narrow" panose="020B0606020202030204" pitchFamily="34" charset="0"/>
              </a:rPr>
              <a:t>питательные </a:t>
            </a:r>
            <a:r>
              <a:rPr lang="ru-RU" dirty="0">
                <a:solidFill>
                  <a:srgbClr val="252626"/>
                </a:solidFill>
                <a:latin typeface="Arial Narrow" panose="020B0606020202030204" pitchFamily="34" charset="0"/>
              </a:rPr>
              <a:t>элементы и при этом не перебрать </a:t>
            </a:r>
            <a:r>
              <a:rPr lang="ru-RU" dirty="0" smtClean="0">
                <a:solidFill>
                  <a:srgbClr val="252626"/>
                </a:solidFill>
                <a:latin typeface="Arial Narrow" panose="020B0606020202030204" pitchFamily="34" charset="0"/>
              </a:rPr>
              <a:t>лишнего? </a:t>
            </a:r>
            <a:r>
              <a:rPr lang="ru-RU" dirty="0">
                <a:solidFill>
                  <a:srgbClr val="252626"/>
                </a:solidFill>
                <a:latin typeface="Arial Narrow" panose="020B0606020202030204" pitchFamily="34" charset="0"/>
              </a:rPr>
              <a:t>Наконец, </a:t>
            </a:r>
            <a:r>
              <a:rPr lang="ru-RU" dirty="0" smtClean="0">
                <a:solidFill>
                  <a:srgbClr val="252626"/>
                </a:solidFill>
                <a:latin typeface="Arial Narrow" panose="020B0606020202030204" pitchFamily="34" charset="0"/>
              </a:rPr>
              <a:t>как отличать </a:t>
            </a:r>
            <a:r>
              <a:rPr lang="ru-RU" dirty="0">
                <a:solidFill>
                  <a:srgbClr val="252626"/>
                </a:solidFill>
                <a:latin typeface="Arial Narrow" panose="020B0606020202030204" pitchFamily="34" charset="0"/>
              </a:rPr>
              <a:t>качественный продукт от </a:t>
            </a:r>
            <a:r>
              <a:rPr lang="ru-RU" dirty="0" smtClean="0">
                <a:solidFill>
                  <a:srgbClr val="252626"/>
                </a:solidFill>
                <a:latin typeface="Arial Narrow" panose="020B0606020202030204" pitchFamily="34" charset="0"/>
              </a:rPr>
              <a:t>некачественного? </a:t>
            </a:r>
            <a:r>
              <a:rPr lang="ru-RU" dirty="0">
                <a:solidFill>
                  <a:srgbClr val="252626"/>
                </a:solidFill>
                <a:latin typeface="Arial Narrow" panose="020B0606020202030204" pitchFamily="34" charset="0"/>
              </a:rPr>
              <a:t>Эта книга поможет вам выбрать из изобилия продуктов самые вкусные, свежие и полезные.</a:t>
            </a:r>
            <a:r>
              <a:rPr lang="ru-RU" dirty="0">
                <a:latin typeface="Arial Narrow" panose="020B0606020202030204" pitchFamily="34" charset="0"/>
              </a:rPr>
              <a:t/>
            </a:r>
            <a:br>
              <a:rPr lang="ru-RU" dirty="0">
                <a:latin typeface="Arial Narrow" panose="020B0606020202030204" pitchFamily="34" charset="0"/>
              </a:rPr>
            </a:br>
            <a:endParaRPr lang="ru-RU" dirty="0">
              <a:latin typeface="Arial Narrow" panose="020B0606020202030204" pitchFamily="34" charset="0"/>
            </a:endParaRPr>
          </a:p>
        </p:txBody>
      </p:sp>
      <p:sp>
        <p:nvSpPr>
          <p:cNvPr id="3" name="Прямоугольник 2"/>
          <p:cNvSpPr/>
          <p:nvPr/>
        </p:nvSpPr>
        <p:spPr>
          <a:xfrm>
            <a:off x="4325347" y="332656"/>
            <a:ext cx="4572000" cy="584775"/>
          </a:xfrm>
          <a:prstGeom prst="rect">
            <a:avLst/>
          </a:prstGeom>
        </p:spPr>
        <p:txBody>
          <a:bodyPr>
            <a:spAutoFit/>
          </a:bodyPr>
          <a:lstStyle/>
          <a:p>
            <a:r>
              <a:rPr lang="ru-RU" sz="1600" b="1" dirty="0" smtClean="0">
                <a:latin typeface="Arial Narrow" panose="020B0606020202030204" pitchFamily="34" charset="0"/>
              </a:rPr>
              <a:t>Дружинина, Алла</a:t>
            </a:r>
            <a:r>
              <a:rPr lang="ru-RU" sz="1600" b="1" dirty="0" smtClean="0">
                <a:solidFill>
                  <a:srgbClr val="000000"/>
                </a:solidFill>
                <a:latin typeface="Arial Narrow" panose="020B0606020202030204" pitchFamily="34" charset="0"/>
              </a:rPr>
              <a:t>. Здоровое питание </a:t>
            </a:r>
            <a:r>
              <a:rPr lang="ru-RU" sz="1600" dirty="0" smtClean="0">
                <a:solidFill>
                  <a:srgbClr val="000000"/>
                </a:solidFill>
                <a:latin typeface="Arial Narrow" panose="020B0606020202030204" pitchFamily="34" charset="0"/>
              </a:rPr>
              <a:t>/ </a:t>
            </a:r>
          </a:p>
          <a:p>
            <a:r>
              <a:rPr lang="ru-RU" sz="1600" dirty="0" smtClean="0">
                <a:solidFill>
                  <a:srgbClr val="000000"/>
                </a:solidFill>
                <a:latin typeface="Arial Narrow" panose="020B0606020202030204" pitchFamily="34" charset="0"/>
              </a:rPr>
              <a:t>А. Дружинина. – Москва</a:t>
            </a:r>
            <a:r>
              <a:rPr lang="ru-RU" sz="1600" b="1" dirty="0" smtClean="0">
                <a:solidFill>
                  <a:srgbClr val="000000"/>
                </a:solidFill>
                <a:latin typeface="Arial Narrow" panose="020B0606020202030204" pitchFamily="34" charset="0"/>
              </a:rPr>
              <a:t> : </a:t>
            </a:r>
            <a:r>
              <a:rPr lang="ru-RU" sz="1600" dirty="0" smtClean="0">
                <a:latin typeface="Arial Narrow" panose="020B0606020202030204" pitchFamily="34" charset="0"/>
              </a:rPr>
              <a:t>АСТ-Пресс</a:t>
            </a:r>
            <a:r>
              <a:rPr lang="ru-RU" sz="1600" dirty="0" smtClean="0">
                <a:solidFill>
                  <a:srgbClr val="000000"/>
                </a:solidFill>
                <a:latin typeface="Arial Narrow" panose="020B0606020202030204" pitchFamily="34" charset="0"/>
              </a:rPr>
              <a:t>, 2004.</a:t>
            </a:r>
            <a:endParaRPr lang="ru-RU" sz="1600" b="0" i="0" dirty="0">
              <a:solidFill>
                <a:srgbClr val="000000"/>
              </a:solidFill>
              <a:effectLst/>
              <a:latin typeface="Arial Narrow" panose="020B0606020202030204" pitchFamily="34" charset="0"/>
            </a:endParaRPr>
          </a:p>
        </p:txBody>
      </p:sp>
    </p:spTree>
    <p:extLst>
      <p:ext uri="{BB962C8B-B14F-4D97-AF65-F5344CB8AC3E}">
        <p14:creationId xmlns:p14="http://schemas.microsoft.com/office/powerpoint/2010/main" val="3349496387"/>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Админ\Downloads\к3.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1054" y="594266"/>
            <a:ext cx="3034802" cy="393006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448694" y="1026016"/>
            <a:ext cx="5112568" cy="5355312"/>
          </a:xfrm>
          <a:prstGeom prst="rect">
            <a:avLst/>
          </a:prstGeom>
        </p:spPr>
        <p:txBody>
          <a:bodyPr wrap="square">
            <a:spAutoFit/>
          </a:bodyPr>
          <a:lstStyle/>
          <a:p>
            <a:r>
              <a:rPr lang="ru-RU" dirty="0" smtClean="0">
                <a:latin typeface="Arial Narrow" panose="020B0606020202030204" pitchFamily="34" charset="0"/>
              </a:rPr>
              <a:t>Эта книга представляет собой уникальное издание: в ней собраны более 100 самых популярных диет со множеством вариантов меню на каждый день и разнообразными рецептами диетических блюд, а также полезными советами по правильному питанию. Автор раскрывает секреты персональных диет знаменитостей, среди которых диета от Джулии Робертс, Натальи Ветлицкой, Арнольда Шварценеггера. Автор приводит массу эксклюзивных подходов к вопросу снижения веса через изучение пищевых пристрастий и личностных особенностей. В книге собраны только проверенные диеты, практикуемые представителями разных народов, культур, темпераментов, знаков зодиака и религиозных взглядов. Кроме того, книга будет полезна тем, кому диетическое питание рекомендовано по медицинским соображениям.</a:t>
            </a:r>
            <a:br>
              <a:rPr lang="ru-RU" dirty="0" smtClean="0">
                <a:latin typeface="Arial Narrow" panose="020B0606020202030204" pitchFamily="34" charset="0"/>
              </a:rPr>
            </a:br>
            <a:r>
              <a:rPr lang="ru-RU" dirty="0" smtClean="0">
                <a:latin typeface="Arial Narrow" panose="020B0606020202030204" pitchFamily="34" charset="0"/>
              </a:rPr>
              <a:t/>
            </a:r>
            <a:br>
              <a:rPr lang="ru-RU" dirty="0" smtClean="0">
                <a:latin typeface="Arial Narrow" panose="020B0606020202030204" pitchFamily="34" charset="0"/>
              </a:rPr>
            </a:br>
            <a:endParaRPr lang="ru-RU" dirty="0">
              <a:latin typeface="Arial Narrow" panose="020B0606020202030204" pitchFamily="34" charset="0"/>
            </a:endParaRPr>
          </a:p>
        </p:txBody>
      </p:sp>
      <p:sp>
        <p:nvSpPr>
          <p:cNvPr id="3" name="Прямоугольник 2"/>
          <p:cNvSpPr/>
          <p:nvPr/>
        </p:nvSpPr>
        <p:spPr>
          <a:xfrm>
            <a:off x="3423170" y="332656"/>
            <a:ext cx="5472608" cy="584775"/>
          </a:xfrm>
          <a:prstGeom prst="rect">
            <a:avLst/>
          </a:prstGeom>
        </p:spPr>
        <p:txBody>
          <a:bodyPr wrap="square">
            <a:spAutoFit/>
          </a:bodyPr>
          <a:lstStyle/>
          <a:p>
            <a:r>
              <a:rPr lang="ru-RU" sz="1600" b="1" dirty="0" smtClean="0">
                <a:latin typeface="Arial Narrow" panose="020B0606020202030204" pitchFamily="34" charset="0"/>
              </a:rPr>
              <a:t>Живайкина, О. В. 1000 вариантов стать стройнее</a:t>
            </a:r>
            <a:r>
              <a:rPr lang="ru-RU" sz="1600" b="1" dirty="0">
                <a:latin typeface="Arial Narrow" panose="020B0606020202030204" pitchFamily="34" charset="0"/>
              </a:rPr>
              <a:t> </a:t>
            </a:r>
            <a:r>
              <a:rPr lang="ru-RU" sz="1600" b="1" dirty="0" smtClean="0">
                <a:latin typeface="Arial Narrow" panose="020B0606020202030204" pitchFamily="34" charset="0"/>
              </a:rPr>
              <a:t>: энциклопедия диет </a:t>
            </a:r>
            <a:r>
              <a:rPr lang="ru-RU" sz="1600" dirty="0" smtClean="0">
                <a:latin typeface="Arial Narrow" panose="020B0606020202030204" pitchFamily="34" charset="0"/>
              </a:rPr>
              <a:t>/ О. В. Живайкина. </a:t>
            </a:r>
            <a:r>
              <a:rPr lang="ru-RU" sz="1600" dirty="0">
                <a:latin typeface="Arial Narrow" panose="020B0606020202030204" pitchFamily="34" charset="0"/>
              </a:rPr>
              <a:t>– </a:t>
            </a:r>
            <a:r>
              <a:rPr lang="ru-RU" sz="1600" dirty="0" smtClean="0">
                <a:latin typeface="Arial Narrow" panose="020B0606020202030204" pitchFamily="34" charset="0"/>
              </a:rPr>
              <a:t>Москва : ЭКСМО, 2008.</a:t>
            </a:r>
            <a:endParaRPr lang="ru-RU" sz="1600" dirty="0">
              <a:latin typeface="Arial Narrow" panose="020B0606020202030204" pitchFamily="34" charset="0"/>
            </a:endParaRPr>
          </a:p>
        </p:txBody>
      </p:sp>
    </p:spTree>
    <p:extLst>
      <p:ext uri="{BB962C8B-B14F-4D97-AF65-F5344CB8AC3E}">
        <p14:creationId xmlns:p14="http://schemas.microsoft.com/office/powerpoint/2010/main" val="1766123028"/>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KDBS\User\Читальный зал\зож\Алена ЗОЖ\2 стоп\21-05-04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1265" y="260648"/>
            <a:ext cx="2727861" cy="424847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491880" y="242421"/>
            <a:ext cx="5400600" cy="830997"/>
          </a:xfrm>
          <a:prstGeom prst="rect">
            <a:avLst/>
          </a:prstGeom>
        </p:spPr>
        <p:txBody>
          <a:bodyPr wrap="square">
            <a:spAutoFit/>
          </a:bodyPr>
          <a:lstStyle/>
          <a:p>
            <a:r>
              <a:rPr lang="ru-RU" sz="1600" b="1" dirty="0" smtClean="0">
                <a:solidFill>
                  <a:srgbClr val="333333"/>
                </a:solidFill>
                <a:latin typeface="Arial Narrow" panose="020B0606020202030204" pitchFamily="34" charset="0"/>
              </a:rPr>
              <a:t>Лифляндский, В. Г. Новейшая</a:t>
            </a:r>
            <a:r>
              <a:rPr lang="ru-RU" sz="1600" dirty="0">
                <a:solidFill>
                  <a:srgbClr val="333333"/>
                </a:solidFill>
                <a:latin typeface="Arial Narrow" panose="020B0606020202030204" pitchFamily="34" charset="0"/>
              </a:rPr>
              <a:t> </a:t>
            </a:r>
            <a:r>
              <a:rPr lang="ru-RU" sz="1600" b="1" dirty="0">
                <a:solidFill>
                  <a:srgbClr val="333333"/>
                </a:solidFill>
                <a:latin typeface="Arial Narrow" panose="020B0606020202030204" pitchFamily="34" charset="0"/>
              </a:rPr>
              <a:t>энциклопедия здорового </a:t>
            </a:r>
            <a:r>
              <a:rPr lang="ru-RU" sz="1600" b="1" dirty="0" smtClean="0">
                <a:solidFill>
                  <a:srgbClr val="333333"/>
                </a:solidFill>
                <a:latin typeface="Arial Narrow" panose="020B0606020202030204" pitchFamily="34" charset="0"/>
              </a:rPr>
              <a:t>питания</a:t>
            </a:r>
            <a:r>
              <a:rPr lang="ru-RU" sz="1600" dirty="0">
                <a:solidFill>
                  <a:srgbClr val="333333"/>
                </a:solidFill>
                <a:latin typeface="Arial Narrow" panose="020B0606020202030204" pitchFamily="34" charset="0"/>
              </a:rPr>
              <a:t> / </a:t>
            </a:r>
            <a:endParaRPr lang="ru-RU" sz="1600" dirty="0" smtClean="0">
              <a:solidFill>
                <a:srgbClr val="333333"/>
              </a:solidFill>
              <a:latin typeface="Arial Narrow" panose="020B0606020202030204" pitchFamily="34" charset="0"/>
            </a:endParaRPr>
          </a:p>
          <a:p>
            <a:r>
              <a:rPr lang="ru-RU" sz="1600" dirty="0" smtClean="0">
                <a:solidFill>
                  <a:srgbClr val="333333"/>
                </a:solidFill>
                <a:latin typeface="Arial Narrow" panose="020B0606020202030204" pitchFamily="34" charset="0"/>
              </a:rPr>
              <a:t>В</a:t>
            </a:r>
            <a:r>
              <a:rPr lang="ru-RU" sz="1600" dirty="0">
                <a:solidFill>
                  <a:srgbClr val="333333"/>
                </a:solidFill>
                <a:latin typeface="Arial Narrow" panose="020B0606020202030204" pitchFamily="34" charset="0"/>
              </a:rPr>
              <a:t>. Г. Лифляндский. </a:t>
            </a:r>
            <a:r>
              <a:rPr lang="ru-RU" sz="1600" dirty="0" smtClean="0">
                <a:solidFill>
                  <a:srgbClr val="333333"/>
                </a:solidFill>
                <a:latin typeface="Arial Narrow" panose="020B0606020202030204" pitchFamily="34" charset="0"/>
              </a:rPr>
              <a:t>– Санкт-Петербург </a:t>
            </a:r>
            <a:r>
              <a:rPr lang="ru-RU" sz="1600" dirty="0">
                <a:solidFill>
                  <a:srgbClr val="333333"/>
                </a:solidFill>
                <a:latin typeface="Arial Narrow" panose="020B0606020202030204" pitchFamily="34" charset="0"/>
              </a:rPr>
              <a:t>: Нева, </a:t>
            </a:r>
            <a:r>
              <a:rPr lang="ru-RU" sz="1600" dirty="0" smtClean="0">
                <a:solidFill>
                  <a:srgbClr val="333333"/>
                </a:solidFill>
                <a:latin typeface="Arial Narrow" panose="020B0606020202030204" pitchFamily="34" charset="0"/>
              </a:rPr>
              <a:t>2004. </a:t>
            </a:r>
            <a:r>
              <a:rPr lang="ru-RU" sz="1600" dirty="0">
                <a:solidFill>
                  <a:srgbClr val="333333"/>
                </a:solidFill>
                <a:latin typeface="Arial Narrow" panose="020B0606020202030204" pitchFamily="34" charset="0"/>
              </a:rPr>
              <a:t>– 381, [1] с. </a:t>
            </a:r>
            <a:endParaRPr lang="ru-RU" sz="1600" dirty="0">
              <a:latin typeface="Arial Narrow" panose="020B0606020202030204" pitchFamily="34" charset="0"/>
            </a:endParaRPr>
          </a:p>
        </p:txBody>
      </p:sp>
      <p:sp>
        <p:nvSpPr>
          <p:cNvPr id="3" name="Прямоугольник 2"/>
          <p:cNvSpPr/>
          <p:nvPr/>
        </p:nvSpPr>
        <p:spPr>
          <a:xfrm>
            <a:off x="3275856" y="1332796"/>
            <a:ext cx="5832648" cy="2585323"/>
          </a:xfrm>
          <a:prstGeom prst="rect">
            <a:avLst/>
          </a:prstGeom>
        </p:spPr>
        <p:txBody>
          <a:bodyPr wrap="square">
            <a:spAutoFit/>
          </a:bodyPr>
          <a:lstStyle/>
          <a:p>
            <a:r>
              <a:rPr lang="ru-RU" dirty="0">
                <a:solidFill>
                  <a:srgbClr val="333333"/>
                </a:solidFill>
                <a:latin typeface="Arial Narrow" panose="020B0606020202030204" pitchFamily="34" charset="0"/>
              </a:rPr>
              <a:t>Энциклопедия содержит новейшую информацию по вопросам питания и здоровья с учетом результатов современных исследований российских и зарубежных ученых. Книга дает замечательную возможность выбрать лучшие продукты здорового питания именно для вас. Энциклопедия предназначена, прежде всего, здоровым людям, нацеливая их на предупреждение заболеваний, но может помочь и больным избежать развития обострений, а кому-то и вылечиться полностью. </a:t>
            </a:r>
          </a:p>
        </p:txBody>
      </p:sp>
    </p:spTree>
    <p:extLst>
      <p:ext uri="{BB962C8B-B14F-4D97-AF65-F5344CB8AC3E}">
        <p14:creationId xmlns:p14="http://schemas.microsoft.com/office/powerpoint/2010/main" val="3480875915"/>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KDBS\User\Читальный зал\зож\Алена ЗОЖ\2 стоп\21-05-039.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5536" y="404664"/>
            <a:ext cx="2952328" cy="435146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707904" y="260648"/>
            <a:ext cx="4572000" cy="830997"/>
          </a:xfrm>
          <a:prstGeom prst="rect">
            <a:avLst/>
          </a:prstGeom>
        </p:spPr>
        <p:txBody>
          <a:bodyPr>
            <a:spAutoFit/>
          </a:bodyPr>
          <a:lstStyle/>
          <a:p>
            <a:r>
              <a:rPr lang="ru-RU" sz="1600" b="1" dirty="0" smtClean="0">
                <a:solidFill>
                  <a:srgbClr val="333333"/>
                </a:solidFill>
                <a:latin typeface="Arial Narrow" panose="020B0606020202030204" pitchFamily="34" charset="0"/>
              </a:rPr>
              <a:t>Афанасьев, С. Э. Питание</a:t>
            </a:r>
            <a:r>
              <a:rPr lang="ru-RU" sz="1600" dirty="0">
                <a:solidFill>
                  <a:srgbClr val="333333"/>
                </a:solidFill>
                <a:latin typeface="Arial Narrow" panose="020B0606020202030204" pitchFamily="34" charset="0"/>
              </a:rPr>
              <a:t> </a:t>
            </a:r>
            <a:r>
              <a:rPr lang="ru-RU" sz="1600" b="1" dirty="0">
                <a:solidFill>
                  <a:srgbClr val="333333"/>
                </a:solidFill>
                <a:latin typeface="Arial Narrow" panose="020B0606020202030204" pitchFamily="34" charset="0"/>
              </a:rPr>
              <a:t>детей от трех лет и старше </a:t>
            </a:r>
            <a:r>
              <a:rPr lang="ru-RU" sz="1600" dirty="0">
                <a:solidFill>
                  <a:srgbClr val="333333"/>
                </a:solidFill>
                <a:latin typeface="Arial Narrow" panose="020B0606020202030204" pitchFamily="34" charset="0"/>
              </a:rPr>
              <a:t>/ С. Э. Афанасьев</a:t>
            </a:r>
            <a:r>
              <a:rPr lang="ru-RU" sz="1600" dirty="0" smtClean="0">
                <a:solidFill>
                  <a:srgbClr val="333333"/>
                </a:solidFill>
                <a:latin typeface="Arial Narrow" panose="020B0606020202030204" pitchFamily="34" charset="0"/>
              </a:rPr>
              <a:t>. </a:t>
            </a:r>
            <a:r>
              <a:rPr lang="ru-RU" sz="1600" dirty="0" smtClean="0">
                <a:latin typeface="Arial Narrow" panose="020B0606020202030204" pitchFamily="34" charset="0"/>
              </a:rPr>
              <a:t>–</a:t>
            </a:r>
            <a:r>
              <a:rPr lang="ru-RU" sz="1600" dirty="0" smtClean="0">
                <a:solidFill>
                  <a:srgbClr val="333333"/>
                </a:solidFill>
                <a:latin typeface="Arial Narrow" panose="020B0606020202030204" pitchFamily="34" charset="0"/>
              </a:rPr>
              <a:t> </a:t>
            </a:r>
            <a:r>
              <a:rPr lang="ru-RU" sz="1600" dirty="0">
                <a:solidFill>
                  <a:srgbClr val="333333"/>
                </a:solidFill>
                <a:latin typeface="Arial Narrow" panose="020B0606020202030204" pitchFamily="34" charset="0"/>
              </a:rPr>
              <a:t>Москва ; Ростов-на-Дону : МарТ, 2005. </a:t>
            </a:r>
            <a:endParaRPr lang="ru-RU" sz="1600" dirty="0">
              <a:latin typeface="Arial Narrow" panose="020B0606020202030204" pitchFamily="34" charset="0"/>
            </a:endParaRPr>
          </a:p>
        </p:txBody>
      </p:sp>
      <p:sp>
        <p:nvSpPr>
          <p:cNvPr id="3" name="Прямоугольник 2"/>
          <p:cNvSpPr/>
          <p:nvPr/>
        </p:nvSpPr>
        <p:spPr>
          <a:xfrm>
            <a:off x="3707904" y="1219974"/>
            <a:ext cx="4572000" cy="4801314"/>
          </a:xfrm>
          <a:prstGeom prst="rect">
            <a:avLst/>
          </a:prstGeom>
        </p:spPr>
        <p:txBody>
          <a:bodyPr>
            <a:spAutoFit/>
          </a:bodyPr>
          <a:lstStyle/>
          <a:p>
            <a:r>
              <a:rPr lang="ru-RU" dirty="0">
                <a:solidFill>
                  <a:srgbClr val="333333"/>
                </a:solidFill>
                <a:latin typeface="Arial" panose="020B0604020202020204" pitchFamily="34" charset="0"/>
              </a:rPr>
              <a:t>Если вы хотите, чтобы мама приготовила вам новое и полезное для здоровья блюдо, или у вас есть желание приготовить его самостоятельно, загляните в эту книгу. Доктор Афанасьев рассказывает, как накормить  детей очень вкусно, с пользой для здоровья и доступно для любого родительского кошелька. Впервые описываются современные принципы здорового питания малышей, школьников и подростков, их вкусовые предпочтения, диеты и постные рационы. Эта увлекательно написанная книга поможет выбрать самые лучшие натуральные полезные продукты как для детей, так и для взрослых. </a:t>
            </a:r>
          </a:p>
        </p:txBody>
      </p:sp>
    </p:spTree>
    <p:extLst>
      <p:ext uri="{BB962C8B-B14F-4D97-AF65-F5344CB8AC3E}">
        <p14:creationId xmlns:p14="http://schemas.microsoft.com/office/powerpoint/2010/main" val="685891747"/>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KDBS\User\Читальный зал\зож\Алена ЗОЖ\2 стоп\21-05-04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528" y="260648"/>
            <a:ext cx="3316306" cy="42484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51920" y="323364"/>
            <a:ext cx="5565288" cy="584775"/>
          </a:xfrm>
          <a:prstGeom prst="rect">
            <a:avLst/>
          </a:prstGeom>
          <a:noFill/>
        </p:spPr>
        <p:txBody>
          <a:bodyPr wrap="square" rtlCol="0">
            <a:spAutoFit/>
          </a:bodyPr>
          <a:lstStyle/>
          <a:p>
            <a:r>
              <a:rPr lang="ru-RU" sz="1600" b="1" dirty="0" err="1" smtClean="0">
                <a:latin typeface="Arial Narrow" panose="020B0606020202030204" pitchFamily="34" charset="0"/>
              </a:rPr>
              <a:t>Флотто-Штаммен</a:t>
            </a:r>
            <a:r>
              <a:rPr lang="ru-RU" sz="1600" b="1" dirty="0" smtClean="0">
                <a:latin typeface="Arial Narrow" panose="020B0606020202030204" pitchFamily="34" charset="0"/>
              </a:rPr>
              <a:t>, С. Маленький повар </a:t>
            </a:r>
            <a:r>
              <a:rPr lang="ru-RU" sz="1600" dirty="0" smtClean="0">
                <a:latin typeface="Arial Narrow" panose="020B0606020202030204" pitchFamily="34" charset="0"/>
              </a:rPr>
              <a:t>/</a:t>
            </a:r>
            <a:r>
              <a:rPr lang="ru-RU" sz="1600" dirty="0" smtClean="0">
                <a:solidFill>
                  <a:prstClr val="black"/>
                </a:solidFill>
                <a:latin typeface="Arial Narrow" panose="020B0606020202030204" pitchFamily="34" charset="0"/>
              </a:rPr>
              <a:t> С. </a:t>
            </a:r>
            <a:r>
              <a:rPr lang="ru-RU" sz="1600" dirty="0" err="1" smtClean="0">
                <a:solidFill>
                  <a:prstClr val="black"/>
                </a:solidFill>
                <a:latin typeface="Arial Narrow" panose="020B0606020202030204" pitchFamily="34" charset="0"/>
              </a:rPr>
              <a:t>Флотто-Штаммен</a:t>
            </a:r>
            <a:r>
              <a:rPr lang="ru-RU" sz="1600" dirty="0" smtClean="0">
                <a:solidFill>
                  <a:prstClr val="black"/>
                </a:solidFill>
                <a:latin typeface="Arial Narrow" panose="020B0606020202030204" pitchFamily="34" charset="0"/>
              </a:rPr>
              <a:t>, </a:t>
            </a:r>
          </a:p>
          <a:p>
            <a:r>
              <a:rPr lang="ru-RU" sz="1600" dirty="0" smtClean="0">
                <a:solidFill>
                  <a:prstClr val="black"/>
                </a:solidFill>
                <a:latin typeface="Arial Narrow" panose="020B0606020202030204" pitchFamily="34" charset="0"/>
              </a:rPr>
              <a:t>Ш. Ш. Вагнер. – Санкт-Петербург : 2011. – 112с.</a:t>
            </a:r>
            <a:endParaRPr lang="ru-RU" sz="1600" dirty="0">
              <a:latin typeface="Arial Narrow" panose="020B0606020202030204" pitchFamily="34" charset="0"/>
            </a:endParaRPr>
          </a:p>
        </p:txBody>
      </p:sp>
      <p:sp>
        <p:nvSpPr>
          <p:cNvPr id="3" name="TextBox 2"/>
          <p:cNvSpPr txBox="1"/>
          <p:nvPr/>
        </p:nvSpPr>
        <p:spPr>
          <a:xfrm>
            <a:off x="3923928" y="1124744"/>
            <a:ext cx="4773200" cy="2031325"/>
          </a:xfrm>
          <a:prstGeom prst="rect">
            <a:avLst/>
          </a:prstGeom>
          <a:noFill/>
        </p:spPr>
        <p:txBody>
          <a:bodyPr wrap="square" rtlCol="0">
            <a:spAutoFit/>
          </a:bodyPr>
          <a:lstStyle/>
          <a:p>
            <a:r>
              <a:rPr lang="ru-RU" dirty="0" smtClean="0"/>
              <a:t>Ты хотел бы узнать , как и из чего делают сыр, хлеб? Как готовят мороженое и </a:t>
            </a:r>
            <a:r>
              <a:rPr lang="ru-RU" dirty="0"/>
              <a:t>попкорн? </a:t>
            </a:r>
            <a:endParaRPr lang="ru-RU" dirty="0" smtClean="0"/>
          </a:p>
          <a:p>
            <a:endParaRPr lang="ru-RU" dirty="0"/>
          </a:p>
          <a:p>
            <a:r>
              <a:rPr lang="ru-RU" dirty="0" smtClean="0"/>
              <a:t>Здесь </a:t>
            </a:r>
            <a:r>
              <a:rPr lang="ru-RU" dirty="0"/>
              <a:t>ты найдёшь ответы на самые </a:t>
            </a:r>
            <a:r>
              <a:rPr lang="ru-RU" dirty="0" smtClean="0"/>
              <a:t>заковыристые вопросы </a:t>
            </a:r>
            <a:r>
              <a:rPr lang="ru-RU" dirty="0"/>
              <a:t>о еде и </a:t>
            </a:r>
            <a:r>
              <a:rPr lang="ru-RU" dirty="0" smtClean="0"/>
              <a:t>продуктах и научишься готовить некоторые полезные и вкусные блюда. </a:t>
            </a:r>
          </a:p>
        </p:txBody>
      </p:sp>
    </p:spTree>
    <p:extLst>
      <p:ext uri="{BB962C8B-B14F-4D97-AF65-F5344CB8AC3E}">
        <p14:creationId xmlns:p14="http://schemas.microsoft.com/office/powerpoint/2010/main" val="1195150336"/>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KDBS\User\Читальный зал\зож\Алена ЗОЖ\2 стоп\21-05-04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87623" y="834844"/>
            <a:ext cx="2670931" cy="3818292"/>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HKDBS\User\Читальный зал\зож\Алена ЗОЖ\2 стоп\21-05-04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32040" y="834843"/>
            <a:ext cx="2702591" cy="38437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7505" y="188640"/>
            <a:ext cx="8784976" cy="584775"/>
          </a:xfrm>
          <a:prstGeom prst="rect">
            <a:avLst/>
          </a:prstGeom>
          <a:noFill/>
        </p:spPr>
        <p:txBody>
          <a:bodyPr wrap="square" rtlCol="0">
            <a:spAutoFit/>
          </a:bodyPr>
          <a:lstStyle/>
          <a:p>
            <a:r>
              <a:rPr lang="ru-RU" sz="1600" dirty="0" err="1" smtClean="0">
                <a:latin typeface="Arial Narrow" panose="020B0606020202030204" pitchFamily="34" charset="0"/>
              </a:rPr>
              <a:t>Скребцова</a:t>
            </a:r>
            <a:r>
              <a:rPr lang="ru-RU" sz="1600" dirty="0" smtClean="0">
                <a:latin typeface="Arial Narrow" panose="020B0606020202030204" pitchFamily="34" charset="0"/>
              </a:rPr>
              <a:t>, Л. Сказочный справочник здоровья</a:t>
            </a:r>
            <a:r>
              <a:rPr lang="ru-RU" sz="1600" dirty="0">
                <a:latin typeface="Arial Narrow" panose="020B0606020202030204" pitchFamily="34" charset="0"/>
              </a:rPr>
              <a:t> </a:t>
            </a:r>
            <a:r>
              <a:rPr lang="ru-RU" sz="1600" dirty="0" smtClean="0">
                <a:latin typeface="Arial Narrow" panose="020B0606020202030204" pitchFamily="34" charset="0"/>
              </a:rPr>
              <a:t>: для </a:t>
            </a:r>
            <a:r>
              <a:rPr lang="ru-RU" sz="1600" dirty="0">
                <a:latin typeface="Arial Narrow" panose="020B0606020202030204" pitchFamily="34" charset="0"/>
              </a:rPr>
              <a:t>детей и </a:t>
            </a:r>
            <a:r>
              <a:rPr lang="ru-RU" sz="1600" dirty="0" smtClean="0">
                <a:latin typeface="Arial Narrow" panose="020B0606020202030204" pitchFamily="34" charset="0"/>
              </a:rPr>
              <a:t>родителей / Л. </a:t>
            </a:r>
            <a:r>
              <a:rPr lang="ru-RU" sz="1600" dirty="0" err="1" smtClean="0">
                <a:solidFill>
                  <a:prstClr val="black"/>
                </a:solidFill>
                <a:latin typeface="Arial Narrow" panose="020B0606020202030204" pitchFamily="34" charset="0"/>
              </a:rPr>
              <a:t>Скребцова</a:t>
            </a:r>
            <a:r>
              <a:rPr lang="ru-RU" sz="1600" dirty="0" smtClean="0">
                <a:solidFill>
                  <a:prstClr val="black"/>
                </a:solidFill>
                <a:latin typeface="Arial Narrow" panose="020B0606020202030204" pitchFamily="34" charset="0"/>
              </a:rPr>
              <a:t>, М. </a:t>
            </a:r>
            <a:r>
              <a:rPr lang="ru-RU" sz="1600" dirty="0" err="1" smtClean="0">
                <a:solidFill>
                  <a:prstClr val="black"/>
                </a:solidFill>
                <a:latin typeface="Arial Narrow" panose="020B0606020202030204" pitchFamily="34" charset="0"/>
              </a:rPr>
              <a:t>Скребцова</a:t>
            </a:r>
            <a:r>
              <a:rPr lang="ru-RU" sz="1600" dirty="0" smtClean="0">
                <a:solidFill>
                  <a:prstClr val="black"/>
                </a:solidFill>
                <a:latin typeface="Arial Narrow" panose="020B0606020202030204" pitchFamily="34" charset="0"/>
              </a:rPr>
              <a:t>, А. Лопатина. Москва: </a:t>
            </a:r>
            <a:r>
              <a:rPr lang="ru-RU" sz="1600" dirty="0" err="1" smtClean="0">
                <a:solidFill>
                  <a:prstClr val="black"/>
                </a:solidFill>
                <a:latin typeface="Arial Narrow" panose="020B0606020202030204" pitchFamily="34" charset="0"/>
              </a:rPr>
              <a:t>Амрита</a:t>
            </a:r>
            <a:r>
              <a:rPr lang="ru-RU" sz="1600" dirty="0" smtClean="0">
                <a:solidFill>
                  <a:prstClr val="black"/>
                </a:solidFill>
                <a:latin typeface="Arial Narrow" panose="020B0606020202030204" pitchFamily="34" charset="0"/>
              </a:rPr>
              <a:t>-Русь, 2004</a:t>
            </a:r>
            <a:r>
              <a:rPr lang="ru-RU" sz="1600" dirty="0">
                <a:solidFill>
                  <a:prstClr val="black"/>
                </a:solidFill>
                <a:latin typeface="Arial Narrow" panose="020B0606020202030204" pitchFamily="34" charset="0"/>
              </a:rPr>
              <a:t>. – </a:t>
            </a:r>
            <a:r>
              <a:rPr lang="ru-RU" sz="1600" dirty="0" smtClean="0">
                <a:solidFill>
                  <a:prstClr val="black"/>
                </a:solidFill>
                <a:latin typeface="Arial Narrow" panose="020B0606020202030204" pitchFamily="34" charset="0"/>
              </a:rPr>
              <a:t>272 с.</a:t>
            </a:r>
            <a:endParaRPr lang="ru-RU" sz="1600" dirty="0">
              <a:latin typeface="Arial Narrow" panose="020B0606020202030204" pitchFamily="34" charset="0"/>
            </a:endParaRPr>
          </a:p>
        </p:txBody>
      </p:sp>
      <p:sp>
        <p:nvSpPr>
          <p:cNvPr id="3" name="TextBox 2"/>
          <p:cNvSpPr txBox="1"/>
          <p:nvPr/>
        </p:nvSpPr>
        <p:spPr>
          <a:xfrm>
            <a:off x="349882" y="4941168"/>
            <a:ext cx="8300221" cy="1631216"/>
          </a:xfrm>
          <a:prstGeom prst="rect">
            <a:avLst/>
          </a:prstGeom>
          <a:noFill/>
        </p:spPr>
        <p:txBody>
          <a:bodyPr wrap="none" rtlCol="0">
            <a:spAutoFit/>
          </a:bodyPr>
          <a:lstStyle/>
          <a:p>
            <a:pPr algn="ctr"/>
            <a:r>
              <a:rPr lang="ru-RU" sz="2000" dirty="0" smtClean="0">
                <a:latin typeface="Arial" panose="020B0604020202020204" pitchFamily="34" charset="0"/>
                <a:cs typeface="Arial" panose="020B0604020202020204" pitchFamily="34" charset="0"/>
              </a:rPr>
              <a:t>В серии</a:t>
            </a:r>
            <a:r>
              <a:rPr lang="ru-RU" sz="2000" dirty="0">
                <a:latin typeface="Arial" panose="020B0604020202020204" pitchFamily="34" charset="0"/>
                <a:cs typeface="Arial" panose="020B0604020202020204" pitchFamily="34" charset="0"/>
              </a:rPr>
              <a:t> </a:t>
            </a:r>
            <a:r>
              <a:rPr lang="ru-RU" sz="2000" dirty="0" smtClean="0">
                <a:latin typeface="Arial" panose="020B0604020202020204" pitchFamily="34" charset="0"/>
                <a:cs typeface="Arial" panose="020B0604020202020204" pitchFamily="34" charset="0"/>
              </a:rPr>
              <a:t>«Сказочный </a:t>
            </a:r>
            <a:r>
              <a:rPr lang="ru-RU" sz="2000" dirty="0">
                <a:latin typeface="Arial" panose="020B0604020202020204" pitchFamily="34" charset="0"/>
                <a:cs typeface="Arial" panose="020B0604020202020204" pitchFamily="34" charset="0"/>
              </a:rPr>
              <a:t>справочник </a:t>
            </a:r>
            <a:r>
              <a:rPr lang="ru-RU" sz="2000" dirty="0" smtClean="0">
                <a:latin typeface="Arial" panose="020B0604020202020204" pitchFamily="34" charset="0"/>
                <a:cs typeface="Arial" panose="020B0604020202020204" pitchFamily="34" charset="0"/>
              </a:rPr>
              <a:t>здоровья» фрукты, ягоды, овощи и</a:t>
            </a:r>
          </a:p>
          <a:p>
            <a:pPr algn="ctr"/>
            <a:r>
              <a:rPr lang="ru-RU" sz="2000" dirty="0" smtClean="0">
                <a:latin typeface="Arial" panose="020B0604020202020204" pitchFamily="34" charset="0"/>
                <a:cs typeface="Arial" panose="020B0604020202020204" pitchFamily="34" charset="0"/>
              </a:rPr>
              <a:t> злаки расскажут вам о своих целебных и питательных свойствах. </a:t>
            </a:r>
          </a:p>
          <a:p>
            <a:pPr algn="ctr"/>
            <a:r>
              <a:rPr lang="ru-RU" sz="2000" dirty="0" smtClean="0">
                <a:latin typeface="Arial" panose="020B0604020202020204" pitchFamily="34" charset="0"/>
                <a:cs typeface="Arial" panose="020B0604020202020204" pitchFamily="34" charset="0"/>
              </a:rPr>
              <a:t>Кроме увлекательных сказок, бесед и игр дети найдут в книге </a:t>
            </a:r>
          </a:p>
          <a:p>
            <a:pPr algn="ctr"/>
            <a:r>
              <a:rPr lang="ru-RU" sz="2000" dirty="0" smtClean="0">
                <a:latin typeface="Arial" panose="020B0604020202020204" pitchFamily="34" charset="0"/>
                <a:cs typeface="Arial" panose="020B0604020202020204" pitchFamily="34" charset="0"/>
              </a:rPr>
              <a:t>рецепты витаминной кухни, которые подобраны </a:t>
            </a:r>
          </a:p>
          <a:p>
            <a:pPr algn="ctr"/>
            <a:r>
              <a:rPr lang="ru-RU" sz="2000" dirty="0" smtClean="0">
                <a:latin typeface="Arial" panose="020B0604020202020204" pitchFamily="34" charset="0"/>
                <a:cs typeface="Arial" panose="020B0604020202020204" pitchFamily="34" charset="0"/>
              </a:rPr>
              <a:t>так, чтобы блюда можно было приготовить без помощи взрослых.</a:t>
            </a:r>
            <a:endParaRPr lang="ru-R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381034"/>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530263"/>
            <a:ext cx="8861913" cy="5016758"/>
          </a:xfrm>
          <a:prstGeom prst="rect">
            <a:avLst/>
          </a:prstGeom>
          <a:noFill/>
        </p:spPr>
        <p:txBody>
          <a:bodyPr wrap="none" rtlCol="0">
            <a:spAutoFit/>
          </a:bodyPr>
          <a:lstStyle/>
          <a:p>
            <a:pPr algn="ctr"/>
            <a:r>
              <a:rPr lang="ru-RU" sz="3200" b="1" dirty="0" smtClean="0">
                <a:solidFill>
                  <a:srgbClr val="002060"/>
                </a:solidFill>
                <a:latin typeface="Arial" panose="020B0604020202020204" pitchFamily="34" charset="0"/>
                <a:cs typeface="Arial" panose="020B0604020202020204" pitchFamily="34" charset="0"/>
              </a:rPr>
              <a:t>Избегай действия на организм вредных</a:t>
            </a:r>
          </a:p>
          <a:p>
            <a:pPr algn="ctr"/>
            <a:r>
              <a:rPr lang="ru-RU" sz="3200" b="1" dirty="0" smtClean="0">
                <a:solidFill>
                  <a:srgbClr val="002060"/>
                </a:solidFill>
                <a:latin typeface="Arial" panose="020B0604020202020204" pitchFamily="34" charset="0"/>
                <a:cs typeface="Arial" panose="020B0604020202020204" pitchFamily="34" charset="0"/>
              </a:rPr>
              <a:t>химических веществ, которые </a:t>
            </a:r>
          </a:p>
          <a:p>
            <a:pPr algn="ctr"/>
            <a:r>
              <a:rPr lang="ru-RU" sz="3200" b="1" dirty="0" smtClean="0">
                <a:solidFill>
                  <a:srgbClr val="002060"/>
                </a:solidFill>
                <a:latin typeface="Arial" panose="020B0604020202020204" pitchFamily="34" charset="0"/>
                <a:cs typeface="Arial" panose="020B0604020202020204" pitchFamily="34" charset="0"/>
              </a:rPr>
              <a:t>загрязняют  воду и воздух. Но самыми </a:t>
            </a:r>
          </a:p>
          <a:p>
            <a:pPr algn="ctr"/>
            <a:r>
              <a:rPr lang="ru-RU" sz="3200" b="1" dirty="0" smtClean="0">
                <a:solidFill>
                  <a:srgbClr val="002060"/>
                </a:solidFill>
                <a:latin typeface="Arial" panose="020B0604020202020204" pitchFamily="34" charset="0"/>
                <a:cs typeface="Arial" panose="020B0604020202020204" pitchFamily="34" charset="0"/>
              </a:rPr>
              <a:t>вредными веществами для человека</a:t>
            </a:r>
          </a:p>
          <a:p>
            <a:pPr algn="ctr"/>
            <a:r>
              <a:rPr lang="ru-RU" sz="3200" b="1" dirty="0" smtClean="0">
                <a:solidFill>
                  <a:srgbClr val="002060"/>
                </a:solidFill>
                <a:latin typeface="Arial" panose="020B0604020202020204" pitchFamily="34" charset="0"/>
                <a:cs typeface="Arial" panose="020B0604020202020204" pitchFamily="34" charset="0"/>
              </a:rPr>
              <a:t>являются никотин, алкоголь, наркотики.</a:t>
            </a:r>
          </a:p>
          <a:p>
            <a:pPr algn="ctr"/>
            <a:r>
              <a:rPr lang="ru-RU" sz="3200" b="1" dirty="0" smtClean="0">
                <a:solidFill>
                  <a:srgbClr val="002060"/>
                </a:solidFill>
                <a:latin typeface="Arial" panose="020B0604020202020204" pitchFamily="34" charset="0"/>
                <a:cs typeface="Arial" panose="020B0604020202020204" pitchFamily="34" charset="0"/>
              </a:rPr>
              <a:t>Любое из этих веществ</a:t>
            </a:r>
            <a:r>
              <a:rPr lang="ru-RU" sz="3200" b="1" dirty="0">
                <a:solidFill>
                  <a:srgbClr val="002060"/>
                </a:solidFill>
                <a:latin typeface="Arial" panose="020B0604020202020204" pitchFamily="34" charset="0"/>
                <a:cs typeface="Arial" panose="020B0604020202020204" pitchFamily="34" charset="0"/>
              </a:rPr>
              <a:t> </a:t>
            </a:r>
            <a:r>
              <a:rPr lang="ru-RU" sz="3200" b="1" dirty="0" smtClean="0">
                <a:solidFill>
                  <a:srgbClr val="002060"/>
                </a:solidFill>
                <a:latin typeface="Arial" panose="020B0604020202020204" pitchFamily="34" charset="0"/>
                <a:cs typeface="Arial" panose="020B0604020202020204" pitchFamily="34" charset="0"/>
              </a:rPr>
              <a:t>отравляет </a:t>
            </a:r>
          </a:p>
          <a:p>
            <a:pPr algn="ctr"/>
            <a:r>
              <a:rPr lang="ru-RU" sz="3200" b="1" dirty="0" smtClean="0">
                <a:solidFill>
                  <a:srgbClr val="002060"/>
                </a:solidFill>
                <a:latin typeface="Arial" panose="020B0604020202020204" pitchFamily="34" charset="0"/>
                <a:cs typeface="Arial" panose="020B0604020202020204" pitchFamily="34" charset="0"/>
              </a:rPr>
              <a:t>организм, нарушая течение жизненных </a:t>
            </a:r>
          </a:p>
          <a:p>
            <a:pPr algn="ctr"/>
            <a:r>
              <a:rPr lang="ru-RU" sz="3200" b="1" dirty="0" smtClean="0">
                <a:solidFill>
                  <a:srgbClr val="002060"/>
                </a:solidFill>
                <a:latin typeface="Arial" panose="020B0604020202020204" pitchFamily="34" charset="0"/>
                <a:cs typeface="Arial" panose="020B0604020202020204" pitchFamily="34" charset="0"/>
              </a:rPr>
              <a:t>процессов. Это приводит к заболеваниям,</a:t>
            </a:r>
          </a:p>
          <a:p>
            <a:pPr algn="ctr"/>
            <a:r>
              <a:rPr lang="ru-RU" sz="3200" b="1" dirty="0" smtClean="0">
                <a:solidFill>
                  <a:srgbClr val="002060"/>
                </a:solidFill>
                <a:latin typeface="Arial" panose="020B0604020202020204" pitchFamily="34" charset="0"/>
                <a:cs typeface="Arial" panose="020B0604020202020204" pitchFamily="34" charset="0"/>
              </a:rPr>
              <a:t>которые сопровождаются страданиями и </a:t>
            </a:r>
          </a:p>
          <a:p>
            <a:pPr algn="ctr"/>
            <a:r>
              <a:rPr lang="ru-RU" sz="3200" b="1" dirty="0" smtClean="0">
                <a:solidFill>
                  <a:srgbClr val="002060"/>
                </a:solidFill>
                <a:latin typeface="Arial" panose="020B0604020202020204" pitchFamily="34" charset="0"/>
                <a:cs typeface="Arial" panose="020B0604020202020204" pitchFamily="34" charset="0"/>
              </a:rPr>
              <a:t>сокращают жизнь.</a:t>
            </a:r>
            <a:endParaRPr lang="ru-RU" sz="32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0981038"/>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KDBS\User\Читальный зал\зож\Алена ЗОЖ\4 стоп\21-05-06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9552" y="548680"/>
            <a:ext cx="3009131" cy="432491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959932" y="429381"/>
            <a:ext cx="4572000" cy="1077218"/>
          </a:xfrm>
          <a:prstGeom prst="rect">
            <a:avLst/>
          </a:prstGeom>
        </p:spPr>
        <p:txBody>
          <a:bodyPr>
            <a:spAutoFit/>
          </a:bodyPr>
          <a:lstStyle/>
          <a:p>
            <a:r>
              <a:rPr lang="ru-RU" sz="1600" b="1" dirty="0">
                <a:latin typeface="Arial Narrow" panose="020B0606020202030204" pitchFamily="34" charset="0"/>
              </a:rPr>
              <a:t>Игнатова, </a:t>
            </a:r>
            <a:r>
              <a:rPr lang="ru-RU" sz="1600" b="1" dirty="0" smtClean="0">
                <a:latin typeface="Arial Narrow" panose="020B0606020202030204" pitchFamily="34" charset="0"/>
              </a:rPr>
              <a:t>В. А.</a:t>
            </a:r>
            <a:r>
              <a:rPr lang="ru-RU" sz="1600" dirty="0" smtClean="0">
                <a:latin typeface="Arial Narrow" panose="020B0606020202030204" pitchFamily="34" charset="0"/>
              </a:rPr>
              <a:t> </a:t>
            </a:r>
            <a:r>
              <a:rPr lang="ru-RU" sz="1600" b="1" dirty="0">
                <a:latin typeface="Arial Narrow" panose="020B0606020202030204" pitchFamily="34" charset="0"/>
              </a:rPr>
              <a:t>Если хочешь быть здоров : книга для учащихся начальной школы по основам экологической культуры </a:t>
            </a:r>
            <a:r>
              <a:rPr lang="ru-RU" sz="1600" dirty="0">
                <a:latin typeface="Arial Narrow" panose="020B0606020202030204" pitchFamily="34" charset="0"/>
              </a:rPr>
              <a:t>/ В. А. Игнатова, Н. Я. Прокопьев. </a:t>
            </a:r>
            <a:r>
              <a:rPr lang="ru-RU" sz="1600" dirty="0">
                <a:solidFill>
                  <a:prstClr val="black"/>
                </a:solidFill>
                <a:latin typeface="Arial Narrow" panose="020B0606020202030204" pitchFamily="34" charset="0"/>
              </a:rPr>
              <a:t>–</a:t>
            </a:r>
            <a:r>
              <a:rPr lang="ru-RU" sz="1600" dirty="0" smtClean="0">
                <a:latin typeface="Arial Narrow" panose="020B0606020202030204" pitchFamily="34" charset="0"/>
              </a:rPr>
              <a:t> </a:t>
            </a:r>
            <a:r>
              <a:rPr lang="ru-RU" sz="1600" dirty="0">
                <a:latin typeface="Arial Narrow" panose="020B0606020202030204" pitchFamily="34" charset="0"/>
              </a:rPr>
              <a:t>Тюмень : </a:t>
            </a:r>
            <a:r>
              <a:rPr lang="ru-RU" sz="1600" dirty="0" smtClean="0">
                <a:latin typeface="Arial Narrow" panose="020B0606020202030204" pitchFamily="34" charset="0"/>
              </a:rPr>
              <a:t>«Экспресс», </a:t>
            </a:r>
            <a:r>
              <a:rPr lang="ru-RU" sz="1600" dirty="0">
                <a:latin typeface="Arial Narrow" panose="020B0606020202030204" pitchFamily="34" charset="0"/>
              </a:rPr>
              <a:t>2005. </a:t>
            </a:r>
            <a:r>
              <a:rPr lang="ru-RU" sz="1600" dirty="0">
                <a:solidFill>
                  <a:prstClr val="black"/>
                </a:solidFill>
                <a:latin typeface="Arial Narrow" panose="020B0606020202030204" pitchFamily="34" charset="0"/>
              </a:rPr>
              <a:t>–</a:t>
            </a:r>
            <a:r>
              <a:rPr lang="ru-RU" sz="1600" dirty="0" smtClean="0">
                <a:latin typeface="Arial Narrow" panose="020B0606020202030204" pitchFamily="34" charset="0"/>
              </a:rPr>
              <a:t> </a:t>
            </a:r>
            <a:r>
              <a:rPr lang="ru-RU" sz="1600" dirty="0">
                <a:latin typeface="Arial Narrow" panose="020B0606020202030204" pitchFamily="34" charset="0"/>
              </a:rPr>
              <a:t>199 </a:t>
            </a:r>
            <a:r>
              <a:rPr lang="ru-RU" sz="1600" dirty="0" smtClean="0">
                <a:latin typeface="Arial Narrow" panose="020B0606020202030204" pitchFamily="34" charset="0"/>
              </a:rPr>
              <a:t>с.</a:t>
            </a:r>
            <a:endParaRPr lang="ru-RU" sz="1600" dirty="0">
              <a:latin typeface="Arial Narrow" panose="020B0606020202030204" pitchFamily="34" charset="0"/>
            </a:endParaRPr>
          </a:p>
        </p:txBody>
      </p:sp>
      <p:sp>
        <p:nvSpPr>
          <p:cNvPr id="3" name="TextBox 2"/>
          <p:cNvSpPr txBox="1"/>
          <p:nvPr/>
        </p:nvSpPr>
        <p:spPr>
          <a:xfrm>
            <a:off x="3871332" y="1556792"/>
            <a:ext cx="4788024" cy="3416320"/>
          </a:xfrm>
          <a:prstGeom prst="rect">
            <a:avLst/>
          </a:prstGeom>
          <a:noFill/>
        </p:spPr>
        <p:txBody>
          <a:bodyPr wrap="square" rtlCol="0">
            <a:spAutoFit/>
          </a:bodyPr>
          <a:lstStyle/>
          <a:p>
            <a:r>
              <a:rPr lang="ru-RU" dirty="0" smtClean="0">
                <a:latin typeface="Arial" panose="020B0604020202020204" pitchFamily="34" charset="0"/>
                <a:cs typeface="Arial" panose="020B0604020202020204" pitchFamily="34" charset="0"/>
              </a:rPr>
              <a:t>Ребята, эта книга поможет вам узнать , </a:t>
            </a:r>
          </a:p>
          <a:p>
            <a:r>
              <a:rPr lang="ru-RU" dirty="0" smtClean="0">
                <a:latin typeface="Arial" panose="020B0604020202020204" pitchFamily="34" charset="0"/>
                <a:cs typeface="Arial" panose="020B0604020202020204" pitchFamily="34" charset="0"/>
              </a:rPr>
              <a:t>что человек должен и чего не должен делать, чтобы сохранить своё здоровье. Это азбука для тех, кто начал понимать , что мы сами должны сберегать своё здоровье. Внимательно читайте книгу, </a:t>
            </a:r>
          </a:p>
          <a:p>
            <a:r>
              <a:rPr lang="ru-RU" dirty="0" smtClean="0">
                <a:latin typeface="Arial" panose="020B0604020202020204" pitchFamily="34" charset="0"/>
                <a:cs typeface="Arial" panose="020B0604020202020204" pitchFamily="34" charset="0"/>
              </a:rPr>
              <a:t>выбирайте подходящий способ укрепления здоровья, узнавайте о  влиянии окружающей среды на наше здоровье, о закаливании, о правильном питании, о гигиене, о тех, кто поможет вам сохранить здоровье.</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0742319"/>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KDBS\User\Виртуальные выставки\экология\03-06-2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9552" y="725758"/>
            <a:ext cx="2970229" cy="434356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995936" y="1916832"/>
            <a:ext cx="4572000" cy="1477328"/>
          </a:xfrm>
          <a:prstGeom prst="rect">
            <a:avLst/>
          </a:prstGeom>
        </p:spPr>
        <p:txBody>
          <a:bodyPr>
            <a:spAutoFit/>
          </a:bodyPr>
          <a:lstStyle/>
          <a:p>
            <a:r>
              <a:rPr lang="ru-RU" dirty="0">
                <a:latin typeface="Arial" panose="020B0604020202020204" pitchFamily="34" charset="0"/>
                <a:cs typeface="Arial" panose="020B0604020202020204" pitchFamily="34" charset="0"/>
              </a:rPr>
              <a:t>В книге даны основные понятия и термины экологии и близких к ней наук. Справочник может быть полезен </a:t>
            </a:r>
            <a:r>
              <a:rPr lang="ru-RU" dirty="0" smtClean="0">
                <a:latin typeface="Arial" panose="020B0604020202020204" pitchFamily="34" charset="0"/>
                <a:cs typeface="Arial" panose="020B0604020202020204" pitchFamily="34" charset="0"/>
              </a:rPr>
              <a:t>учащимся 9</a:t>
            </a:r>
            <a:r>
              <a:rPr lang="ru-RU" dirty="0">
                <a:solidFill>
                  <a:prstClr val="black"/>
                </a:solidFill>
                <a:latin typeface="Arial" panose="020B0604020202020204" pitchFamily="34" charset="0"/>
                <a:cs typeface="Arial" panose="020B0604020202020204" pitchFamily="34" charset="0"/>
              </a:rPr>
              <a:t> </a:t>
            </a:r>
            <a:r>
              <a:rPr lang="ru-RU" dirty="0" smtClean="0">
                <a:solidFill>
                  <a:prstClr val="black"/>
                </a:solidFill>
                <a:latin typeface="Arial" panose="020B0604020202020204" pitchFamily="34" charset="0"/>
                <a:cs typeface="Arial" panose="020B0604020202020204" pitchFamily="34" charset="0"/>
              </a:rPr>
              <a:t>–</a:t>
            </a:r>
            <a:r>
              <a:rPr lang="ru-RU" dirty="0" smtClean="0">
                <a:latin typeface="Arial" panose="020B0604020202020204" pitchFamily="34" charset="0"/>
                <a:cs typeface="Arial" panose="020B0604020202020204" pitchFamily="34" charset="0"/>
              </a:rPr>
              <a:t>11 классов, </a:t>
            </a:r>
            <a:r>
              <a:rPr lang="ru-RU" dirty="0">
                <a:latin typeface="Arial" panose="020B0604020202020204" pitchFamily="34" charset="0"/>
                <a:cs typeface="Arial" panose="020B0604020202020204" pitchFamily="34" charset="0"/>
              </a:rPr>
              <a:t>учителям, а также студентам педагогических </a:t>
            </a:r>
            <a:r>
              <a:rPr lang="ru-RU" dirty="0" smtClean="0">
                <a:latin typeface="Arial" panose="020B0604020202020204" pitchFamily="34" charset="0"/>
                <a:cs typeface="Arial" panose="020B0604020202020204" pitchFamily="34" charset="0"/>
              </a:rPr>
              <a:t>вузов</a:t>
            </a:r>
            <a:r>
              <a:rPr lang="ru-RU" dirty="0">
                <a:latin typeface="Arial" panose="020B0604020202020204" pitchFamily="34" charset="0"/>
                <a:cs typeface="Arial" panose="020B0604020202020204" pitchFamily="34" charset="0"/>
              </a:rPr>
              <a:t>. </a:t>
            </a:r>
          </a:p>
        </p:txBody>
      </p:sp>
      <p:sp>
        <p:nvSpPr>
          <p:cNvPr id="3" name="Прямоугольник 2"/>
          <p:cNvSpPr/>
          <p:nvPr/>
        </p:nvSpPr>
        <p:spPr>
          <a:xfrm>
            <a:off x="4067944" y="729532"/>
            <a:ext cx="4572000" cy="1077218"/>
          </a:xfrm>
          <a:prstGeom prst="rect">
            <a:avLst/>
          </a:prstGeom>
        </p:spPr>
        <p:txBody>
          <a:bodyPr>
            <a:spAutoFit/>
          </a:bodyPr>
          <a:lstStyle/>
          <a:p>
            <a:r>
              <a:rPr lang="ru-RU" sz="1600" b="1" dirty="0">
                <a:latin typeface="Arial Narrow" panose="020B0606020202030204" pitchFamily="34" charset="0"/>
              </a:rPr>
              <a:t>Ошмарин, Александр Петрович.</a:t>
            </a:r>
            <a:r>
              <a:rPr lang="ru-RU" sz="1600" dirty="0">
                <a:latin typeface="Arial Narrow" panose="020B0606020202030204" pitchFamily="34" charset="0"/>
              </a:rPr>
              <a:t> </a:t>
            </a:r>
            <a:r>
              <a:rPr lang="ru-RU" sz="1600" b="1" dirty="0">
                <a:latin typeface="Arial Narrow" panose="020B0606020202030204" pitchFamily="34" charset="0"/>
              </a:rPr>
              <a:t>Экология : ш</a:t>
            </a:r>
            <a:r>
              <a:rPr lang="ru-RU" sz="1600" b="1" dirty="0" smtClean="0">
                <a:latin typeface="Arial Narrow" panose="020B0606020202030204" pitchFamily="34" charset="0"/>
              </a:rPr>
              <a:t>кольный справочник </a:t>
            </a:r>
            <a:r>
              <a:rPr lang="ru-RU" sz="1600" dirty="0">
                <a:latin typeface="Arial Narrow" panose="020B0606020202030204" pitchFamily="34" charset="0"/>
              </a:rPr>
              <a:t>/ А. П. Ошмарин, В. И. Ошмарина. </a:t>
            </a:r>
            <a:r>
              <a:rPr lang="ru-RU" sz="1600" dirty="0">
                <a:solidFill>
                  <a:prstClr val="black"/>
                </a:solidFill>
                <a:latin typeface="Arial Narrow" panose="020B0606020202030204" pitchFamily="34" charset="0"/>
              </a:rPr>
              <a:t>–</a:t>
            </a:r>
            <a:r>
              <a:rPr lang="ru-RU" sz="1600" dirty="0" smtClean="0">
                <a:latin typeface="Arial Narrow" panose="020B0606020202030204" pitchFamily="34" charset="0"/>
              </a:rPr>
              <a:t> Ярославль </a:t>
            </a:r>
            <a:r>
              <a:rPr lang="ru-RU" sz="1600" dirty="0">
                <a:latin typeface="Arial Narrow" panose="020B0606020202030204" pitchFamily="34" charset="0"/>
              </a:rPr>
              <a:t>: </a:t>
            </a:r>
            <a:r>
              <a:rPr lang="ru-RU" sz="1600" dirty="0" smtClean="0">
                <a:latin typeface="Arial Narrow" panose="020B0606020202030204" pitchFamily="34" charset="0"/>
              </a:rPr>
              <a:t>Академия </a:t>
            </a:r>
            <a:r>
              <a:rPr lang="ru-RU" sz="1600" dirty="0">
                <a:latin typeface="Arial Narrow" panose="020B0606020202030204" pitchFamily="34" charset="0"/>
              </a:rPr>
              <a:t>развития, 1998. </a:t>
            </a:r>
            <a:r>
              <a:rPr lang="ru-RU" sz="1600" dirty="0" smtClean="0">
                <a:latin typeface="Arial Narrow" panose="020B0606020202030204" pitchFamily="34" charset="0"/>
              </a:rPr>
              <a:t>– 238 с.</a:t>
            </a:r>
            <a:endParaRPr lang="ru-RU" sz="1600" dirty="0">
              <a:latin typeface="Arial Narrow" panose="020B0606020202030204" pitchFamily="34" charset="0"/>
            </a:endParaRPr>
          </a:p>
        </p:txBody>
      </p:sp>
    </p:spTree>
    <p:extLst>
      <p:ext uri="{BB962C8B-B14F-4D97-AF65-F5344CB8AC3E}">
        <p14:creationId xmlns:p14="http://schemas.microsoft.com/office/powerpoint/2010/main" val="2626869297"/>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KDBS\User\Виртуальные выставки\экология\03-06-2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87824" y="950248"/>
            <a:ext cx="3600400" cy="5019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508607"/>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Z:\Ст. абонемент\мудр.gi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8804" y="795057"/>
            <a:ext cx="8111245" cy="857256"/>
          </a:xfrm>
          <a:prstGeom prst="rect">
            <a:avLst/>
          </a:prstGeom>
          <a:noFill/>
        </p:spPr>
      </p:pic>
      <p:sp>
        <p:nvSpPr>
          <p:cNvPr id="4" name="Прямоугольник 3"/>
          <p:cNvSpPr/>
          <p:nvPr/>
        </p:nvSpPr>
        <p:spPr>
          <a:xfrm>
            <a:off x="251520" y="2005008"/>
            <a:ext cx="8496944" cy="1200329"/>
          </a:xfrm>
          <a:prstGeom prst="rect">
            <a:avLst/>
          </a:prstGeom>
        </p:spPr>
        <p:txBody>
          <a:bodyPr wrap="square">
            <a:spAutoFit/>
          </a:bodyPr>
          <a:lstStyle/>
          <a:p>
            <a:pPr marL="342900" lvl="0" indent="-342900">
              <a:spcBef>
                <a:spcPct val="20000"/>
              </a:spcBef>
              <a:buFont typeface="Arial" pitchFamily="34" charset="0"/>
              <a:buChar char="•"/>
              <a:defRPr/>
            </a:pPr>
            <a:r>
              <a:rPr lang="ru-RU" sz="3600" b="1" kern="0" dirty="0">
                <a:solidFill>
                  <a:srgbClr val="002060"/>
                </a:solidFill>
                <a:latin typeface="Arial Narrow" panose="020B0606020202030204" pitchFamily="34" charset="0"/>
              </a:rPr>
              <a:t>Здоровье выходит пудами, </a:t>
            </a:r>
            <a:r>
              <a:rPr lang="en-US" sz="3600" b="1" kern="0" dirty="0" smtClean="0">
                <a:solidFill>
                  <a:srgbClr val="002060"/>
                </a:solidFill>
                <a:latin typeface="Arial Narrow" panose="020B0606020202030204" pitchFamily="34" charset="0"/>
              </a:rPr>
              <a:t/>
            </a:r>
            <a:br>
              <a:rPr lang="en-US" sz="3600" b="1" kern="0" dirty="0" smtClean="0">
                <a:solidFill>
                  <a:srgbClr val="002060"/>
                </a:solidFill>
                <a:latin typeface="Arial Narrow" panose="020B0606020202030204" pitchFamily="34" charset="0"/>
              </a:rPr>
            </a:br>
            <a:r>
              <a:rPr lang="ru-RU" sz="3600" b="1" kern="0" dirty="0" smtClean="0">
                <a:solidFill>
                  <a:srgbClr val="002060"/>
                </a:solidFill>
                <a:latin typeface="Arial Narrow" panose="020B0606020202030204" pitchFamily="34" charset="0"/>
              </a:rPr>
              <a:t>а </a:t>
            </a:r>
            <a:r>
              <a:rPr lang="ru-RU" sz="3600" b="1" kern="0" dirty="0">
                <a:solidFill>
                  <a:srgbClr val="002060"/>
                </a:solidFill>
                <a:latin typeface="Arial Narrow" panose="020B0606020202030204" pitchFamily="34" charset="0"/>
              </a:rPr>
              <a:t>входит золотниками</a:t>
            </a:r>
          </a:p>
        </p:txBody>
      </p:sp>
      <p:sp>
        <p:nvSpPr>
          <p:cNvPr id="5" name="Прямоугольник 4"/>
          <p:cNvSpPr/>
          <p:nvPr/>
        </p:nvSpPr>
        <p:spPr>
          <a:xfrm>
            <a:off x="202686" y="3286725"/>
            <a:ext cx="8941314" cy="646331"/>
          </a:xfrm>
          <a:prstGeom prst="rect">
            <a:avLst/>
          </a:prstGeom>
        </p:spPr>
        <p:txBody>
          <a:bodyPr wrap="square">
            <a:spAutoFit/>
          </a:bodyPr>
          <a:lstStyle/>
          <a:p>
            <a:pPr marL="342900" lvl="0" indent="-342900">
              <a:spcBef>
                <a:spcPct val="20000"/>
              </a:spcBef>
              <a:buFont typeface="Arial" pitchFamily="34" charset="0"/>
              <a:buChar char="•"/>
              <a:defRPr/>
            </a:pPr>
            <a:r>
              <a:rPr lang="ru-RU" sz="3600" b="1" kern="0" dirty="0">
                <a:solidFill>
                  <a:srgbClr val="002060"/>
                </a:solidFill>
                <a:latin typeface="Arial Narrow" panose="020B0606020202030204" pitchFamily="34" charset="0"/>
              </a:rPr>
              <a:t>Здоровье не купишь – его разум дарит</a:t>
            </a:r>
          </a:p>
        </p:txBody>
      </p:sp>
      <p:sp>
        <p:nvSpPr>
          <p:cNvPr id="6" name="Прямоугольник 5"/>
          <p:cNvSpPr/>
          <p:nvPr/>
        </p:nvSpPr>
        <p:spPr>
          <a:xfrm>
            <a:off x="251520" y="4005064"/>
            <a:ext cx="7669136" cy="646331"/>
          </a:xfrm>
          <a:prstGeom prst="rect">
            <a:avLst/>
          </a:prstGeom>
        </p:spPr>
        <p:txBody>
          <a:bodyPr wrap="square">
            <a:spAutoFit/>
          </a:bodyPr>
          <a:lstStyle/>
          <a:p>
            <a:pPr marL="342900" lvl="0" indent="-342900">
              <a:spcBef>
                <a:spcPct val="20000"/>
              </a:spcBef>
              <a:buFont typeface="Arial" pitchFamily="34" charset="0"/>
              <a:buChar char="•"/>
              <a:defRPr/>
            </a:pPr>
            <a:r>
              <a:rPr lang="ru-RU" sz="3600" b="1" kern="0" dirty="0">
                <a:solidFill>
                  <a:srgbClr val="002060"/>
                </a:solidFill>
                <a:latin typeface="Arial Narrow" panose="020B0606020202030204" pitchFamily="34" charset="0"/>
              </a:rPr>
              <a:t>Здоровье всего дороже</a:t>
            </a:r>
          </a:p>
        </p:txBody>
      </p:sp>
    </p:spTree>
    <p:extLst>
      <p:ext uri="{BB962C8B-B14F-4D97-AF65-F5344CB8AC3E}">
        <p14:creationId xmlns:p14="http://schemas.microsoft.com/office/powerpoint/2010/main" val="1532348462"/>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KDBS\User\Виртуальные выставки\экология\03-06-26.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43808" y="476672"/>
            <a:ext cx="4032842" cy="5647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654144"/>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HKDBS\User\Виртуальные выставки\экология\03-06-28.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99792" y="332656"/>
            <a:ext cx="4123472" cy="5730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108861"/>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KDBS\User\Виртуальные выставки\экология\03-06-2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15816" y="1052736"/>
            <a:ext cx="3384376" cy="460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388559"/>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KDBS\User\Виртуальные выставки\экология\03-06-27.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71800" y="692696"/>
            <a:ext cx="3816424" cy="533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27679"/>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KDBS\User\Виртуальные выставки\экология\03-06-2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5536" y="404664"/>
            <a:ext cx="3338150" cy="42755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139952" y="476652"/>
            <a:ext cx="4572000" cy="830997"/>
          </a:xfrm>
          <a:prstGeom prst="rect">
            <a:avLst/>
          </a:prstGeom>
        </p:spPr>
        <p:txBody>
          <a:bodyPr>
            <a:spAutoFit/>
          </a:bodyPr>
          <a:lstStyle/>
          <a:p>
            <a:r>
              <a:rPr lang="ru-RU" sz="1600" b="1" dirty="0">
                <a:latin typeface="Arial Narrow" panose="020B0606020202030204" pitchFamily="34" charset="0"/>
              </a:rPr>
              <a:t>Вотинова, </a:t>
            </a:r>
            <a:r>
              <a:rPr lang="ru-RU" sz="1600" b="1" dirty="0" smtClean="0">
                <a:latin typeface="Arial Narrow" panose="020B0606020202030204" pitchFamily="34" charset="0"/>
              </a:rPr>
              <a:t>Т. И.</a:t>
            </a:r>
            <a:r>
              <a:rPr lang="ru-RU" sz="1600" dirty="0" smtClean="0">
                <a:latin typeface="Arial Narrow" panose="020B0606020202030204" pitchFamily="34" charset="0"/>
              </a:rPr>
              <a:t> </a:t>
            </a:r>
            <a:r>
              <a:rPr lang="ru-RU" sz="1600" b="1" dirty="0">
                <a:latin typeface="Arial Narrow" panose="020B0606020202030204" pitchFamily="34" charset="0"/>
              </a:rPr>
              <a:t>Экологические заповеди для школьников и взрослых </a:t>
            </a:r>
            <a:r>
              <a:rPr lang="ru-RU" sz="1600" dirty="0">
                <a:latin typeface="Arial Narrow" panose="020B0606020202030204" pitchFamily="34" charset="0"/>
              </a:rPr>
              <a:t>/ </a:t>
            </a:r>
            <a:r>
              <a:rPr lang="ru-RU" sz="1600" dirty="0" smtClean="0">
                <a:latin typeface="Arial Narrow" panose="020B0606020202030204" pitchFamily="34" charset="0"/>
              </a:rPr>
              <a:t>Т. И</a:t>
            </a:r>
            <a:r>
              <a:rPr lang="ru-RU" sz="1600" dirty="0">
                <a:latin typeface="Arial Narrow" panose="020B0606020202030204" pitchFamily="34" charset="0"/>
              </a:rPr>
              <a:t>. </a:t>
            </a:r>
            <a:r>
              <a:rPr lang="ru-RU" sz="1600" dirty="0" err="1" smtClean="0">
                <a:latin typeface="Arial Narrow" panose="020B0606020202030204" pitchFamily="34" charset="0"/>
              </a:rPr>
              <a:t>Вотинова</a:t>
            </a:r>
            <a:r>
              <a:rPr lang="ru-RU" sz="1600" dirty="0" smtClean="0">
                <a:latin typeface="Arial Narrow" panose="020B0606020202030204" pitchFamily="34" charset="0"/>
              </a:rPr>
              <a:t>. </a:t>
            </a:r>
            <a:r>
              <a:rPr lang="ru-RU" sz="1600" dirty="0">
                <a:solidFill>
                  <a:prstClr val="black"/>
                </a:solidFill>
                <a:latin typeface="Arial Narrow" panose="020B0606020202030204" pitchFamily="34" charset="0"/>
              </a:rPr>
              <a:t>–</a:t>
            </a:r>
            <a:r>
              <a:rPr lang="ru-RU" sz="1600" dirty="0" smtClean="0">
                <a:latin typeface="Arial Narrow" panose="020B0606020202030204" pitchFamily="34" charset="0"/>
              </a:rPr>
              <a:t> </a:t>
            </a:r>
            <a:r>
              <a:rPr lang="ru-RU" sz="1600" dirty="0">
                <a:latin typeface="Arial Narrow" panose="020B0606020202030204" pitchFamily="34" charset="0"/>
              </a:rPr>
              <a:t>Пермь : Кама-пресс, 2008. </a:t>
            </a:r>
            <a:r>
              <a:rPr lang="ru-RU" sz="1600" dirty="0">
                <a:solidFill>
                  <a:prstClr val="black"/>
                </a:solidFill>
                <a:latin typeface="Arial Narrow" panose="020B0606020202030204" pitchFamily="34" charset="0"/>
              </a:rPr>
              <a:t>–</a:t>
            </a:r>
            <a:r>
              <a:rPr lang="ru-RU" sz="1600" dirty="0" smtClean="0">
                <a:latin typeface="Arial Narrow" panose="020B0606020202030204" pitchFamily="34" charset="0"/>
              </a:rPr>
              <a:t> </a:t>
            </a:r>
            <a:r>
              <a:rPr lang="ru-RU" sz="1600" dirty="0">
                <a:latin typeface="Arial Narrow" panose="020B0606020202030204" pitchFamily="34" charset="0"/>
              </a:rPr>
              <a:t>52 </a:t>
            </a:r>
            <a:r>
              <a:rPr lang="ru-RU" sz="1600" dirty="0" smtClean="0">
                <a:latin typeface="Arial Narrow" panose="020B0606020202030204" pitchFamily="34" charset="0"/>
              </a:rPr>
              <a:t>с. : ил.</a:t>
            </a:r>
            <a:endParaRPr lang="ru-RU" sz="1600" dirty="0">
              <a:latin typeface="Arial Narrow" panose="020B0606020202030204" pitchFamily="34" charset="0"/>
            </a:endParaRPr>
          </a:p>
        </p:txBody>
      </p:sp>
      <p:sp>
        <p:nvSpPr>
          <p:cNvPr id="3" name="TextBox 2"/>
          <p:cNvSpPr txBox="1"/>
          <p:nvPr/>
        </p:nvSpPr>
        <p:spPr>
          <a:xfrm>
            <a:off x="4148708" y="1628800"/>
            <a:ext cx="4366706" cy="2585323"/>
          </a:xfrm>
          <a:prstGeom prst="rect">
            <a:avLst/>
          </a:prstGeom>
          <a:noFill/>
        </p:spPr>
        <p:txBody>
          <a:bodyPr wrap="square" rtlCol="0">
            <a:spAutoFit/>
          </a:bodyPr>
          <a:lstStyle/>
          <a:p>
            <a:r>
              <a:rPr lang="ru-RU" dirty="0" smtClean="0">
                <a:latin typeface="Arial" panose="020B0604020202020204" pitchFamily="34" charset="0"/>
                <a:cs typeface="Arial" panose="020B0604020202020204" pitchFamily="34" charset="0"/>
              </a:rPr>
              <a:t>«Экологические заповеди» состоят из основных правил бережного отношения отношение к себе, окружающим людям и природе. Экологические заповеди включают наиболее часто встречающиеся </a:t>
            </a:r>
          </a:p>
          <a:p>
            <a:r>
              <a:rPr lang="ru-RU" dirty="0" smtClean="0">
                <a:latin typeface="Arial" panose="020B0604020202020204" pitchFamily="34" charset="0"/>
                <a:cs typeface="Arial" panose="020B0604020202020204" pitchFamily="34" charset="0"/>
              </a:rPr>
              <a:t>ситуации, чтобы школьники и взрослые  могли применять их в повседневной жизни.</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4400330"/>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KDBS\User\Виртуальные выставки\экология\03-06-2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87825" y="620688"/>
            <a:ext cx="3528392" cy="5423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93025"/>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KDBS\User\Читальный зал\зож\Алена ЗОЖ\1 стоп\21-05-01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2815" y="199443"/>
            <a:ext cx="3456384" cy="451153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98208" y="5959606"/>
            <a:ext cx="8856983" cy="830997"/>
          </a:xfrm>
          <a:prstGeom prst="rect">
            <a:avLst/>
          </a:prstGeom>
        </p:spPr>
        <p:txBody>
          <a:bodyPr wrap="square">
            <a:spAutoFit/>
          </a:bodyPr>
          <a:lstStyle/>
          <a:p>
            <a:r>
              <a:rPr lang="ru-RU" sz="2400" dirty="0">
                <a:latin typeface="Segoe Print"/>
                <a:ea typeface="Times New Roman"/>
              </a:rPr>
              <a:t>Из каких элементов слагается счастье</a:t>
            </a:r>
            <a:r>
              <a:rPr lang="ru-RU" sz="2400" dirty="0" smtClean="0">
                <a:latin typeface="Segoe Print"/>
                <a:ea typeface="Times New Roman"/>
              </a:rPr>
              <a:t>?</a:t>
            </a:r>
          </a:p>
          <a:p>
            <a:r>
              <a:rPr lang="ru-RU" sz="2400" dirty="0" smtClean="0">
                <a:latin typeface="Segoe Print"/>
                <a:ea typeface="Times New Roman"/>
              </a:rPr>
              <a:t> </a:t>
            </a:r>
            <a:r>
              <a:rPr lang="ru-RU" sz="2400" dirty="0">
                <a:latin typeface="Segoe Print"/>
                <a:ea typeface="Times New Roman"/>
              </a:rPr>
              <a:t>Только из двух: спокойная душа и здоровое тело.</a:t>
            </a:r>
            <a:endParaRPr lang="ru-RU" sz="2400" dirty="0">
              <a:effectLst/>
              <a:latin typeface="Times New Roman"/>
              <a:ea typeface="Times New Roman"/>
            </a:endParaRPr>
          </a:p>
        </p:txBody>
      </p:sp>
      <p:pic>
        <p:nvPicPr>
          <p:cNvPr id="4097" name="Picture 1" descr="Оценка"/>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2994025"/>
            <a:ext cx="171450" cy="17145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587539" y="1484784"/>
            <a:ext cx="5580112" cy="3416320"/>
          </a:xfrm>
          <a:prstGeom prst="rect">
            <a:avLst/>
          </a:prstGeom>
        </p:spPr>
        <p:txBody>
          <a:bodyPr wrap="square">
            <a:spAutoFit/>
          </a:bodyPr>
          <a:lstStyle/>
          <a:p>
            <a:r>
              <a:rPr lang="ru-RU" dirty="0">
                <a:latin typeface="Arial" panose="020B0604020202020204" pitchFamily="34" charset="0"/>
                <a:cs typeface="Arial" panose="020B0604020202020204" pitchFamily="34" charset="0"/>
              </a:rPr>
              <a:t>УТРЕННИЕ ЗАРЯДКИ С ВЕЧЕРНИМИ РАЗРЯДКАМИ Сногсшибательные, потрясающие, ошеломляющие, головокружительные, умопомрачительные, поразительные, содрогательные и опрокидывательные гимнастические и атлетические упражнения для тебя, дедушки, бабушки, папы, мамы, двоюродных братьев, сестер и всех других родственников, включая давно усопших предков, а также босикомнатные, настольные, подстольные, неподвижные и уличные спортивные игры на проезжей части.</a:t>
            </a:r>
          </a:p>
        </p:txBody>
      </p:sp>
      <p:sp>
        <p:nvSpPr>
          <p:cNvPr id="5" name="Прямоугольник 4"/>
          <p:cNvSpPr/>
          <p:nvPr/>
        </p:nvSpPr>
        <p:spPr>
          <a:xfrm>
            <a:off x="457200" y="4783122"/>
            <a:ext cx="8539001" cy="1200329"/>
          </a:xfrm>
          <a:prstGeom prst="rect">
            <a:avLst/>
          </a:prstGeom>
        </p:spPr>
        <p:txBody>
          <a:bodyPr wrap="square">
            <a:spAutoFit/>
          </a:bodyPr>
          <a:lstStyle/>
          <a:p>
            <a:r>
              <a:rPr lang="ru-RU" dirty="0">
                <a:latin typeface="Arial" panose="020B0604020202020204" pitchFamily="34" charset="0"/>
                <a:cs typeface="Arial" panose="020B0604020202020204" pitchFamily="34" charset="0"/>
              </a:rPr>
              <a:t>Вопрос</a:t>
            </a:r>
            <a:r>
              <a:rPr lang="ru-RU" dirty="0" smtClean="0">
                <a:latin typeface="Arial" panose="020B0604020202020204" pitchFamily="34" charset="0"/>
                <a:cs typeface="Arial" panose="020B0604020202020204" pitchFamily="34" charset="0"/>
              </a:rPr>
              <a:t>: Что такое физкультура?</a:t>
            </a:r>
          </a:p>
          <a:p>
            <a:r>
              <a:rPr lang="ru-RU" dirty="0" smtClean="0">
                <a:latin typeface="Arial" panose="020B0604020202020204" pitchFamily="34" charset="0"/>
                <a:cs typeface="Arial" panose="020B0604020202020204" pitchFamily="34" charset="0"/>
              </a:rPr>
              <a:t>Ответ: </a:t>
            </a:r>
            <a:r>
              <a:rPr lang="ru-RU" dirty="0" smtClean="0">
                <a:solidFill>
                  <a:prstClr val="black"/>
                </a:solidFill>
                <a:latin typeface="Arial" panose="020B0604020202020204" pitchFamily="34" charset="0"/>
                <a:cs typeface="Arial" panose="020B0604020202020204" pitchFamily="34" charset="0"/>
              </a:rPr>
              <a:t>Физкультура – это физическая культура, то есть умение прилично вести себя в собственном теле. Просто некультурный человек плюёт на пол, физически некультурный </a:t>
            </a:r>
            <a:r>
              <a:rPr lang="ru-RU" dirty="0">
                <a:latin typeface="Arial" panose="020B0604020202020204" pitchFamily="34" charset="0"/>
                <a:cs typeface="Arial" panose="020B0604020202020204" pitchFamily="34" charset="0"/>
              </a:rPr>
              <a:t>–</a:t>
            </a:r>
            <a:r>
              <a:rPr lang="ru-RU" dirty="0" smtClean="0">
                <a:solidFill>
                  <a:prstClr val="black"/>
                </a:solidFill>
                <a:latin typeface="Arial" panose="020B0604020202020204" pitchFamily="34" charset="0"/>
                <a:cs typeface="Arial" panose="020B0604020202020204" pitchFamily="34" charset="0"/>
              </a:rPr>
              <a:t> на самого себя.</a:t>
            </a:r>
            <a:endParaRPr lang="ru-RU" dirty="0">
              <a:latin typeface="Arial" panose="020B0604020202020204" pitchFamily="34" charset="0"/>
              <a:cs typeface="Arial" panose="020B0604020202020204" pitchFamily="34" charset="0"/>
            </a:endParaRPr>
          </a:p>
        </p:txBody>
      </p:sp>
      <p:sp>
        <p:nvSpPr>
          <p:cNvPr id="6" name="Прямоугольник 5"/>
          <p:cNvSpPr/>
          <p:nvPr/>
        </p:nvSpPr>
        <p:spPr>
          <a:xfrm>
            <a:off x="3612916" y="692696"/>
            <a:ext cx="5387739" cy="923330"/>
          </a:xfrm>
          <a:prstGeom prst="rect">
            <a:avLst/>
          </a:prstGeom>
        </p:spPr>
        <p:txBody>
          <a:bodyPr wrap="square">
            <a:spAutoFit/>
          </a:bodyPr>
          <a:lstStyle/>
          <a:p>
            <a:r>
              <a:rPr lang="ru-RU" b="1" dirty="0">
                <a:latin typeface="Arial" panose="020B0604020202020204" pitchFamily="34" charset="0"/>
                <a:cs typeface="Arial" panose="020B0604020202020204" pitchFamily="34" charset="0"/>
              </a:rPr>
              <a:t>Визгкультура,</a:t>
            </a:r>
            <a:r>
              <a:rPr lang="ru-RU" dirty="0">
                <a:latin typeface="Arial" panose="020B0604020202020204" pitchFamily="34" charset="0"/>
                <a:cs typeface="Arial" panose="020B0604020202020204" pitchFamily="34" charset="0"/>
              </a:rPr>
              <a:t> или Семейная качалка. Ненаглядное пособие по </a:t>
            </a:r>
            <a:r>
              <a:rPr lang="ru-RU" b="1" dirty="0">
                <a:latin typeface="Arial" panose="020B0604020202020204" pitchFamily="34" charset="0"/>
                <a:cs typeface="Arial" panose="020B0604020202020204" pitchFamily="34" charset="0"/>
              </a:rPr>
              <a:t>физкультуре</a:t>
            </a:r>
            <a:r>
              <a:rPr lang="ru-RU" dirty="0">
                <a:latin typeface="Arial" panose="020B0604020202020204" pitchFamily="34" charset="0"/>
                <a:cs typeface="Arial" panose="020B0604020202020204" pitchFamily="34" charset="0"/>
              </a:rPr>
              <a:t> для всей семьи. </a:t>
            </a:r>
          </a:p>
        </p:txBody>
      </p:sp>
      <p:sp>
        <p:nvSpPr>
          <p:cNvPr id="7" name="Прямоугольник 6"/>
          <p:cNvSpPr/>
          <p:nvPr/>
        </p:nvSpPr>
        <p:spPr>
          <a:xfrm>
            <a:off x="3707904" y="210126"/>
            <a:ext cx="5436096" cy="338554"/>
          </a:xfrm>
          <a:prstGeom prst="rect">
            <a:avLst/>
          </a:prstGeom>
        </p:spPr>
        <p:txBody>
          <a:bodyPr wrap="square">
            <a:spAutoFit/>
          </a:bodyPr>
          <a:lstStyle/>
          <a:p>
            <a:pPr>
              <a:spcAft>
                <a:spcPts val="0"/>
              </a:spcAft>
            </a:pPr>
            <a:r>
              <a:rPr lang="ru-RU" sz="1600" b="1" dirty="0" smtClean="0">
                <a:solidFill>
                  <a:srgbClr val="000000"/>
                </a:solidFill>
                <a:latin typeface="Arial Narrow" panose="020B0606020202030204" pitchFamily="34" charset="0"/>
              </a:rPr>
              <a:t>Остер, Г. </a:t>
            </a:r>
            <a:r>
              <a:rPr lang="ru-RU" sz="1600" b="1" dirty="0" err="1" smtClean="0">
                <a:solidFill>
                  <a:srgbClr val="000000"/>
                </a:solidFill>
                <a:latin typeface="Arial Narrow" panose="020B0606020202030204" pitchFamily="34" charset="0"/>
              </a:rPr>
              <a:t>Визгкультура</a:t>
            </a:r>
            <a:r>
              <a:rPr lang="ru-RU" sz="1600" b="1" dirty="0" smtClean="0">
                <a:solidFill>
                  <a:srgbClr val="000000"/>
                </a:solidFill>
                <a:latin typeface="Arial Narrow" panose="020B0606020202030204" pitchFamily="34" charset="0"/>
              </a:rPr>
              <a:t> </a:t>
            </a:r>
            <a:r>
              <a:rPr lang="ru-RU" sz="1600" dirty="0">
                <a:solidFill>
                  <a:srgbClr val="000000"/>
                </a:solidFill>
                <a:latin typeface="Arial Narrow" panose="020B0606020202030204" pitchFamily="34" charset="0"/>
              </a:rPr>
              <a:t>/ Г. Остер. </a:t>
            </a:r>
            <a:r>
              <a:rPr lang="ru-RU" sz="1600" dirty="0">
                <a:latin typeface="Arial Narrow" panose="020B0606020202030204" pitchFamily="34" charset="0"/>
              </a:rPr>
              <a:t>– </a:t>
            </a:r>
            <a:r>
              <a:rPr lang="ru-RU" sz="1600" dirty="0" smtClean="0">
                <a:solidFill>
                  <a:srgbClr val="000000"/>
                </a:solidFill>
                <a:latin typeface="Arial Narrow" panose="020B0606020202030204" pitchFamily="34" charset="0"/>
              </a:rPr>
              <a:t>Москва</a:t>
            </a:r>
            <a:r>
              <a:rPr lang="ru-RU" sz="1600" dirty="0">
                <a:solidFill>
                  <a:srgbClr val="000000"/>
                </a:solidFill>
                <a:latin typeface="Arial Narrow" panose="020B0606020202030204" pitchFamily="34" charset="0"/>
              </a:rPr>
              <a:t>: Росмэн, 1996.</a:t>
            </a:r>
            <a:endParaRPr lang="ru-RU" sz="1600" dirty="0">
              <a:effectLst/>
              <a:latin typeface="Arial Narrow" panose="020B0606020202030204" pitchFamily="34" charset="0"/>
              <a:ea typeface="Times New Roman"/>
            </a:endParaRPr>
          </a:p>
        </p:txBody>
      </p:sp>
    </p:spTree>
    <p:extLst>
      <p:ext uri="{BB962C8B-B14F-4D97-AF65-F5344CB8AC3E}">
        <p14:creationId xmlns:p14="http://schemas.microsoft.com/office/powerpoint/2010/main" val="382451963"/>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Админ\Pictures\Fedorova_MZ__Kuchmenko_VS__Voronina_GA_Ekologiya_cheloveka_Kultura_zdorovya_8_kl_Uchebnik.png.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27784" y="692696"/>
            <a:ext cx="4081636" cy="5292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96365"/>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8751" y="2449450"/>
            <a:ext cx="8405737" cy="1938992"/>
          </a:xfrm>
          <a:prstGeom prst="rect">
            <a:avLst/>
          </a:prstGeom>
          <a:noFill/>
        </p:spPr>
        <p:txBody>
          <a:bodyPr wrap="square" rtlCol="0">
            <a:spAutoFit/>
          </a:bodyPr>
          <a:lstStyle/>
          <a:p>
            <a:r>
              <a:rPr lang="ru-RU" sz="4000" b="1" dirty="0" smtClean="0">
                <a:solidFill>
                  <a:srgbClr val="002060"/>
                </a:solidFill>
                <a:latin typeface="Arial" panose="020B0604020202020204" pitchFamily="34" charset="0"/>
                <a:cs typeface="Arial" panose="020B0604020202020204" pitchFamily="34" charset="0"/>
              </a:rPr>
              <a:t>Кто вредными привычками страдает, в жизни многое теряет.</a:t>
            </a:r>
            <a:endParaRPr lang="ru-RU" sz="40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9730593"/>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692696"/>
            <a:ext cx="7344816" cy="1446550"/>
          </a:xfrm>
          <a:prstGeom prst="rect">
            <a:avLst/>
          </a:prstGeom>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u-RU" sz="4400" b="1" i="0" u="none" strike="noStrike" kern="0" cap="none" spc="0" normalizeH="0" baseline="0" noProof="0" dirty="0">
                <a:ln w="12700">
                  <a:solidFill>
                    <a:srgbClr val="1F497D">
                      <a:satMod val="155000"/>
                    </a:srgbClr>
                  </a:solidFill>
                  <a:prstDash val="solid"/>
                </a:ln>
                <a:solidFill>
                  <a:srgbClr val="002060"/>
                </a:solidFill>
                <a:effectLst>
                  <a:outerShdw blurRad="41275" dist="20320" dir="1800000" algn="tl" rotWithShape="0">
                    <a:srgbClr val="000000">
                      <a:alpha val="40000"/>
                    </a:srgbClr>
                  </a:outerShdw>
                </a:effectLst>
                <a:uLnTx/>
                <a:uFillTx/>
              </a:rPr>
              <a:t>Вредные привычки – враги здоровья.</a:t>
            </a:r>
          </a:p>
        </p:txBody>
      </p:sp>
      <p:sp>
        <p:nvSpPr>
          <p:cNvPr id="3" name="Прямоугольник 2"/>
          <p:cNvSpPr/>
          <p:nvPr/>
        </p:nvSpPr>
        <p:spPr>
          <a:xfrm>
            <a:off x="521688" y="2564904"/>
            <a:ext cx="8280920" cy="3293209"/>
          </a:xfrm>
          <a:prstGeom prst="rect">
            <a:avLst/>
          </a:prstGeom>
        </p:spPr>
        <p:txBody>
          <a:bodyPr wrap="square">
            <a:spAutoFit/>
          </a:bodyPr>
          <a:lstStyle/>
          <a:p>
            <a:pPr marL="342900" marR="0" lvl="0" indent="-342900" defTabSz="914400" eaLnBrk="1" fontAlgn="base" latinLnBrk="0" hangingPunct="1">
              <a:lnSpc>
                <a:spcPct val="100000"/>
              </a:lnSpc>
              <a:spcBef>
                <a:spcPct val="20000"/>
              </a:spcBef>
              <a:spcAft>
                <a:spcPct val="0"/>
              </a:spcAft>
              <a:buClrTx/>
              <a:buSzTx/>
              <a:buFont typeface="Arial" charset="0"/>
              <a:buChar char="•"/>
              <a:tabLst/>
              <a:defRPr/>
            </a:pPr>
            <a:r>
              <a:rPr kumimoji="0" lang="ru-RU" sz="4000" b="1" i="0" u="none" strike="noStrike" kern="0" cap="none" spc="0" normalizeH="0" baseline="0" noProof="0" dirty="0">
                <a:ln w="12700">
                  <a:solidFill>
                    <a:srgbClr val="1F497D">
                      <a:satMod val="155000"/>
                    </a:srgbClr>
                  </a:solidFill>
                  <a:prstDash val="solid"/>
                </a:ln>
                <a:solidFill>
                  <a:srgbClr val="002060"/>
                </a:solidFill>
                <a:effectLst>
                  <a:outerShdw blurRad="41275" dist="20320" dir="1800000" algn="tl" rotWithShape="0">
                    <a:srgbClr val="000000">
                      <a:alpha val="40000"/>
                    </a:srgbClr>
                  </a:outerShdw>
                </a:effectLst>
                <a:uLnTx/>
                <a:uFillTx/>
              </a:rPr>
              <a:t>Посеешь привычку – пожнёшь характер, посеешь характер – пожнёшь судьбу.</a:t>
            </a:r>
          </a:p>
          <a:p>
            <a:pPr marL="342900" marR="0" lvl="0" indent="-342900" defTabSz="914400" eaLnBrk="1" fontAlgn="base" latinLnBrk="0" hangingPunct="1">
              <a:lnSpc>
                <a:spcPct val="100000"/>
              </a:lnSpc>
              <a:spcBef>
                <a:spcPct val="20000"/>
              </a:spcBef>
              <a:spcAft>
                <a:spcPct val="0"/>
              </a:spcAft>
              <a:buClrTx/>
              <a:buSzTx/>
              <a:buFont typeface="Arial" charset="0"/>
              <a:buChar char="•"/>
              <a:tabLst/>
              <a:defRPr/>
            </a:pPr>
            <a:r>
              <a:rPr kumimoji="0" lang="ru-RU" sz="4000" b="1" i="0" u="none" strike="noStrike" kern="0" cap="none" spc="0" normalizeH="0" baseline="0" noProof="0" dirty="0" smtClean="0">
                <a:ln w="12700">
                  <a:solidFill>
                    <a:srgbClr val="1F497D">
                      <a:satMod val="155000"/>
                    </a:srgbClr>
                  </a:solidFill>
                  <a:prstDash val="solid"/>
                </a:ln>
                <a:solidFill>
                  <a:srgbClr val="002060"/>
                </a:solidFill>
                <a:effectLst>
                  <a:outerShdw blurRad="41275" dist="20320" dir="1800000" algn="tl" rotWithShape="0">
                    <a:srgbClr val="000000">
                      <a:alpha val="40000"/>
                    </a:srgbClr>
                  </a:outerShdw>
                </a:effectLst>
                <a:uLnTx/>
                <a:uFillTx/>
              </a:rPr>
              <a:t>Ложный друг опасней явного врага.</a:t>
            </a:r>
            <a:endParaRPr kumimoji="0" lang="ru-RU" sz="4000" b="1" i="0" u="none" strike="noStrike" kern="0" cap="none" spc="0" normalizeH="0" baseline="0" noProof="0" dirty="0">
              <a:ln w="12700">
                <a:solidFill>
                  <a:srgbClr val="1F497D">
                    <a:satMod val="155000"/>
                  </a:srgbClr>
                </a:solidFill>
                <a:prstDash val="solid"/>
              </a:ln>
              <a:solidFill>
                <a:srgbClr val="002060"/>
              </a:solidFill>
              <a:effectLst>
                <a:outerShdw blurRad="41275" dist="20320" dir="1800000" algn="tl" rotWithShape="0">
                  <a:srgbClr val="000000">
                    <a:alpha val="40000"/>
                  </a:srgbClr>
                </a:outerShdw>
              </a:effectLst>
              <a:uLnTx/>
              <a:uFillTx/>
            </a:endParaRPr>
          </a:p>
        </p:txBody>
      </p:sp>
    </p:spTree>
    <p:extLst>
      <p:ext uri="{BB962C8B-B14F-4D97-AF65-F5344CB8AC3E}">
        <p14:creationId xmlns:p14="http://schemas.microsoft.com/office/powerpoint/2010/main" val="3938107636"/>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1340768"/>
            <a:ext cx="184731" cy="369332"/>
          </a:xfrm>
          <a:prstGeom prst="rect">
            <a:avLst/>
          </a:prstGeom>
          <a:noFill/>
        </p:spPr>
        <p:txBody>
          <a:bodyPr wrap="none" rtlCol="0">
            <a:spAutoFit/>
          </a:bodyPr>
          <a:lstStyle/>
          <a:p>
            <a:endParaRPr lang="ru-RU" dirty="0"/>
          </a:p>
        </p:txBody>
      </p:sp>
      <p:sp>
        <p:nvSpPr>
          <p:cNvPr id="3" name="Прямоугольник 2"/>
          <p:cNvSpPr/>
          <p:nvPr/>
        </p:nvSpPr>
        <p:spPr>
          <a:xfrm>
            <a:off x="847382" y="1196752"/>
            <a:ext cx="7884368" cy="3785652"/>
          </a:xfrm>
          <a:prstGeom prst="rect">
            <a:avLst/>
          </a:prstGeom>
        </p:spPr>
        <p:txBody>
          <a:bodyPr wrap="square">
            <a:spAutoFit/>
          </a:bodyPr>
          <a:lstStyle/>
          <a:p>
            <a:pPr lvl="0"/>
            <a:r>
              <a:rPr lang="ru-RU" sz="4800" b="1" dirty="0">
                <a:solidFill>
                  <a:srgbClr val="002060"/>
                </a:solidFill>
              </a:rPr>
              <a:t>Здоровье </a:t>
            </a:r>
            <a:r>
              <a:rPr lang="ru-RU" sz="4800" b="1" i="1" dirty="0">
                <a:ln w="3175" cmpd="sng">
                  <a:solidFill>
                    <a:srgbClr val="FFFFFF"/>
                  </a:solidFill>
                  <a:prstDash val="solid"/>
                </a:ln>
                <a:solidFill>
                  <a:srgbClr val="002060"/>
                </a:solidFill>
                <a:latin typeface="Arial" charset="0"/>
              </a:rPr>
              <a:t>–</a:t>
            </a:r>
            <a:r>
              <a:rPr lang="ru-RU" sz="4800" b="1" dirty="0" smtClean="0">
                <a:solidFill>
                  <a:srgbClr val="002060"/>
                </a:solidFill>
              </a:rPr>
              <a:t> </a:t>
            </a:r>
            <a:r>
              <a:rPr lang="ru-RU" sz="4800" b="1" dirty="0">
                <a:solidFill>
                  <a:srgbClr val="002060"/>
                </a:solidFill>
              </a:rPr>
              <a:t>это </a:t>
            </a:r>
            <a:r>
              <a:rPr lang="ru-RU" sz="4800" b="1" dirty="0" smtClean="0">
                <a:solidFill>
                  <a:srgbClr val="002060"/>
                </a:solidFill>
              </a:rPr>
              <a:t>не только отсутствие болезни, но и состояние физического</a:t>
            </a:r>
            <a:endParaRPr lang="ru-RU" sz="4800" b="1" dirty="0">
              <a:solidFill>
                <a:srgbClr val="002060"/>
              </a:solidFill>
            </a:endParaRPr>
          </a:p>
          <a:p>
            <a:pPr lvl="0"/>
            <a:r>
              <a:rPr lang="ru-RU" sz="4800" b="1" dirty="0">
                <a:solidFill>
                  <a:srgbClr val="002060"/>
                </a:solidFill>
              </a:rPr>
              <a:t>психического и </a:t>
            </a:r>
          </a:p>
          <a:p>
            <a:pPr lvl="0"/>
            <a:r>
              <a:rPr lang="ru-RU" sz="4800" b="1" dirty="0">
                <a:solidFill>
                  <a:srgbClr val="002060"/>
                </a:solidFill>
              </a:rPr>
              <a:t>социального благополучия.</a:t>
            </a:r>
          </a:p>
        </p:txBody>
      </p:sp>
    </p:spTree>
    <p:extLst>
      <p:ext uri="{BB962C8B-B14F-4D97-AF65-F5344CB8AC3E}">
        <p14:creationId xmlns:p14="http://schemas.microsoft.com/office/powerpoint/2010/main" val="2484531648"/>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KDBS\User\Читальный зал\зож\Алена ЗОЖ\4 стоп\21-05-06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9552" y="548680"/>
            <a:ext cx="3227178" cy="44443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83968" y="706519"/>
            <a:ext cx="4429618" cy="830997"/>
          </a:xfrm>
          <a:prstGeom prst="rect">
            <a:avLst/>
          </a:prstGeom>
          <a:noFill/>
        </p:spPr>
        <p:txBody>
          <a:bodyPr wrap="square" rtlCol="0">
            <a:spAutoFit/>
          </a:bodyPr>
          <a:lstStyle/>
          <a:p>
            <a:r>
              <a:rPr lang="ru-RU" sz="1600" b="1" dirty="0" smtClean="0">
                <a:latin typeface="Arial Narrow" panose="020B0606020202030204" pitchFamily="34" charset="0"/>
              </a:rPr>
              <a:t>Шиянов,  Р. В.  Знай и живи </a:t>
            </a:r>
            <a:r>
              <a:rPr lang="ru-RU" sz="1600" dirty="0" smtClean="0">
                <a:latin typeface="Arial Narrow" panose="020B0606020202030204" pitchFamily="34" charset="0"/>
              </a:rPr>
              <a:t>/ Р. В. Шиянов. – </a:t>
            </a:r>
          </a:p>
          <a:p>
            <a:r>
              <a:rPr lang="ru-RU" sz="1600" dirty="0" smtClean="0">
                <a:latin typeface="Arial Narrow" panose="020B0606020202030204" pitchFamily="34" charset="0"/>
              </a:rPr>
              <a:t>Ульяновск :  ОАО «Ульяновский Дом печати», </a:t>
            </a:r>
          </a:p>
          <a:p>
            <a:r>
              <a:rPr lang="ru-RU" sz="1600" dirty="0" smtClean="0">
                <a:latin typeface="Arial Narrow" panose="020B0606020202030204" pitchFamily="34" charset="0"/>
              </a:rPr>
              <a:t>2008. </a:t>
            </a:r>
            <a:endParaRPr lang="ru-RU" sz="1600" dirty="0">
              <a:latin typeface="Arial Narrow" panose="020B0606020202030204" pitchFamily="34" charset="0"/>
            </a:endParaRPr>
          </a:p>
        </p:txBody>
      </p:sp>
      <p:sp>
        <p:nvSpPr>
          <p:cNvPr id="4" name="TextBox 3"/>
          <p:cNvSpPr txBox="1"/>
          <p:nvPr/>
        </p:nvSpPr>
        <p:spPr>
          <a:xfrm>
            <a:off x="3924418" y="1700808"/>
            <a:ext cx="5148717" cy="3139321"/>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Узнай то, что  от тебя старательно скрывают </a:t>
            </a:r>
          </a:p>
          <a:p>
            <a:r>
              <a:rPr lang="ru-RU" dirty="0" smtClean="0">
                <a:latin typeface="Arial" panose="020B0604020202020204" pitchFamily="34" charset="0"/>
                <a:cs typeface="Arial" panose="020B0604020202020204" pitchFamily="34" charset="0"/>
              </a:rPr>
              <a:t>те, кому выгодно твоё несчастье, кому важна </a:t>
            </a:r>
          </a:p>
          <a:p>
            <a:r>
              <a:rPr lang="ru-RU" dirty="0" smtClean="0">
                <a:latin typeface="Arial" panose="020B0604020202020204" pitchFamily="34" charset="0"/>
                <a:cs typeface="Arial" panose="020B0604020202020204" pitchFamily="34" charset="0"/>
              </a:rPr>
              <a:t>своя выгода, а не твои заботы, твоё падение, </a:t>
            </a:r>
          </a:p>
          <a:p>
            <a:r>
              <a:rPr lang="ru-RU" dirty="0" smtClean="0">
                <a:latin typeface="Arial" panose="020B0604020202020204" pitchFamily="34" charset="0"/>
                <a:cs typeface="Arial" panose="020B0604020202020204" pitchFamily="34" charset="0"/>
              </a:rPr>
              <a:t>кто не хочет твоего взлёта. Автор этой книги </a:t>
            </a:r>
          </a:p>
          <a:p>
            <a:r>
              <a:rPr lang="ru-RU" dirty="0" smtClean="0">
                <a:latin typeface="Arial" panose="020B0604020202020204" pitchFamily="34" charset="0"/>
                <a:cs typeface="Arial" panose="020B0604020202020204" pitchFamily="34" charset="0"/>
              </a:rPr>
              <a:t>предлагает тебе вооружиться знанием, чтобы</a:t>
            </a:r>
          </a:p>
          <a:p>
            <a:r>
              <a:rPr lang="ru-RU" dirty="0" smtClean="0">
                <a:latin typeface="Arial" panose="020B0604020202020204" pitchFamily="34" charset="0"/>
                <a:cs typeface="Arial" panose="020B0604020202020204" pitchFamily="34" charset="0"/>
              </a:rPr>
              <a:t>твой выбор был сознателен, чтобы ты сам</a:t>
            </a:r>
          </a:p>
          <a:p>
            <a:r>
              <a:rPr lang="ru-RU" dirty="0" smtClean="0">
                <a:latin typeface="Arial" panose="020B0604020202020204" pitchFamily="34" charset="0"/>
                <a:cs typeface="Arial" panose="020B0604020202020204" pitchFamily="34" charset="0"/>
              </a:rPr>
              <a:t>решил, по какой из двух дорог ты идёшь: к </a:t>
            </a:r>
          </a:p>
          <a:p>
            <a:r>
              <a:rPr lang="ru-RU" dirty="0" smtClean="0">
                <a:latin typeface="Arial" panose="020B0604020202020204" pitchFamily="34" charset="0"/>
                <a:cs typeface="Arial" panose="020B0604020202020204" pitchFamily="34" charset="0"/>
              </a:rPr>
              <a:t>нищете, унижению и скорбной гибели или </a:t>
            </a:r>
          </a:p>
          <a:p>
            <a:r>
              <a:rPr lang="ru-RU" dirty="0" smtClean="0">
                <a:latin typeface="Arial" panose="020B0604020202020204" pitchFamily="34" charset="0"/>
                <a:cs typeface="Arial" panose="020B0604020202020204" pitchFamily="34" charset="0"/>
              </a:rPr>
              <a:t>к долгой и счастливой жизни.</a:t>
            </a:r>
          </a:p>
          <a:p>
            <a:endParaRPr lang="ru-RU" dirty="0">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p:txBody>
      </p:sp>
      <p:pic>
        <p:nvPicPr>
          <p:cNvPr id="6" name="Picture 3"/>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121298" y="4621058"/>
            <a:ext cx="2592288" cy="2218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1469700"/>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descr="\\HKDBS\User\Читальный зал\зож\Алена ЗОЖ\4 стоп\21-05-07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9552" y="404664"/>
            <a:ext cx="3427909" cy="497794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113247" y="476672"/>
            <a:ext cx="4572000" cy="1384995"/>
          </a:xfrm>
          <a:prstGeom prst="rect">
            <a:avLst/>
          </a:prstGeom>
        </p:spPr>
        <p:txBody>
          <a:bodyPr>
            <a:spAutoFit/>
          </a:bodyPr>
          <a:lstStyle/>
          <a:p>
            <a:r>
              <a:rPr lang="ru-RU" sz="1600" b="1" dirty="0" err="1" smtClean="0">
                <a:latin typeface="Arial Narrow" panose="020B0606020202030204" pitchFamily="34" charset="0"/>
              </a:rPr>
              <a:t>Маюров</a:t>
            </a:r>
            <a:r>
              <a:rPr lang="ru-RU" sz="1600" b="1" dirty="0" smtClean="0">
                <a:latin typeface="Arial Narrow" panose="020B0606020202030204" pitchFamily="34" charset="0"/>
              </a:rPr>
              <a:t>, А</a:t>
            </a:r>
            <a:r>
              <a:rPr lang="ru-RU" sz="1600" b="1" dirty="0">
                <a:latin typeface="Arial Narrow" panose="020B0606020202030204" pitchFamily="34" charset="0"/>
              </a:rPr>
              <a:t>. </a:t>
            </a:r>
            <a:r>
              <a:rPr lang="ru-RU" sz="1600" b="1" dirty="0" smtClean="0">
                <a:latin typeface="Arial Narrow" panose="020B0606020202030204" pitchFamily="34" charset="0"/>
              </a:rPr>
              <a:t>Н. Уроки </a:t>
            </a:r>
            <a:r>
              <a:rPr lang="ru-RU" sz="1600" b="1" dirty="0">
                <a:latin typeface="Arial Narrow" panose="020B0606020202030204" pitchFamily="34" charset="0"/>
              </a:rPr>
              <a:t>культуры </a:t>
            </a:r>
            <a:r>
              <a:rPr lang="ru-RU" sz="1600" b="1" dirty="0" smtClean="0">
                <a:latin typeface="Arial Narrow" panose="020B0606020202030204" pitchFamily="34" charset="0"/>
              </a:rPr>
              <a:t>здоровья : учебное </a:t>
            </a:r>
            <a:r>
              <a:rPr lang="ru-RU" sz="1600" b="1" dirty="0">
                <a:latin typeface="Arial Narrow" panose="020B0606020202030204" pitchFamily="34" charset="0"/>
              </a:rPr>
              <a:t>пособие для ученика и </a:t>
            </a:r>
            <a:r>
              <a:rPr lang="ru-RU" sz="1600" b="1" dirty="0" smtClean="0">
                <a:latin typeface="Arial Narrow" panose="020B0606020202030204" pitchFamily="34" charset="0"/>
              </a:rPr>
              <a:t>учителя : 7</a:t>
            </a:r>
            <a:r>
              <a:rPr lang="ru-RU" sz="1600" dirty="0" smtClean="0">
                <a:solidFill>
                  <a:prstClr val="black"/>
                </a:solidFill>
                <a:latin typeface="Arial Narrow" panose="020B0606020202030204" pitchFamily="34" charset="0"/>
              </a:rPr>
              <a:t>–</a:t>
            </a:r>
            <a:r>
              <a:rPr lang="ru-RU" sz="1600" b="1" dirty="0" smtClean="0">
                <a:latin typeface="Arial Narrow" panose="020B0606020202030204" pitchFamily="34" charset="0"/>
              </a:rPr>
              <a:t>11 классы : Книга 1 </a:t>
            </a:r>
            <a:r>
              <a:rPr lang="ru-RU" sz="1600" dirty="0" smtClean="0">
                <a:latin typeface="Arial Narrow" panose="020B0606020202030204" pitchFamily="34" charset="0"/>
              </a:rPr>
              <a:t>/ А. Н. Маюров, Я. А. Маюров.  </a:t>
            </a:r>
            <a:r>
              <a:rPr lang="ru-RU" sz="1600" dirty="0">
                <a:latin typeface="Arial Narrow" panose="020B0606020202030204" pitchFamily="34" charset="0"/>
              </a:rPr>
              <a:t>– </a:t>
            </a:r>
            <a:r>
              <a:rPr lang="ru-RU" sz="1600" dirty="0" smtClean="0">
                <a:latin typeface="Arial Narrow" panose="020B0606020202030204" pitchFamily="34" charset="0"/>
              </a:rPr>
              <a:t>Москва : </a:t>
            </a:r>
            <a:r>
              <a:rPr lang="ru-RU" sz="1600" dirty="0">
                <a:latin typeface="Arial Narrow" panose="020B0606020202030204" pitchFamily="34" charset="0"/>
              </a:rPr>
              <a:t>Педагогическое общество России, </a:t>
            </a:r>
            <a:r>
              <a:rPr lang="ru-RU" sz="1600" dirty="0" smtClean="0">
                <a:latin typeface="Arial Narrow" panose="020B0606020202030204" pitchFamily="34" charset="0"/>
              </a:rPr>
              <a:t> 2006.</a:t>
            </a:r>
            <a:endParaRPr lang="ru-RU" sz="1600" dirty="0">
              <a:latin typeface="Arial Narrow" panose="020B0606020202030204" pitchFamily="34" charset="0"/>
            </a:endParaRPr>
          </a:p>
          <a:p>
            <a:endParaRPr lang="ru-RU" sz="2000" dirty="0">
              <a:latin typeface="Arial Narrow" panose="020B0606020202030204" pitchFamily="34" charset="0"/>
            </a:endParaRPr>
          </a:p>
        </p:txBody>
      </p:sp>
      <p:sp>
        <p:nvSpPr>
          <p:cNvPr id="3" name="Прямоугольник 2"/>
          <p:cNvSpPr/>
          <p:nvPr/>
        </p:nvSpPr>
        <p:spPr>
          <a:xfrm>
            <a:off x="4073222" y="1628800"/>
            <a:ext cx="4572000" cy="1200329"/>
          </a:xfrm>
          <a:prstGeom prst="rect">
            <a:avLst/>
          </a:prstGeom>
        </p:spPr>
        <p:txBody>
          <a:bodyPr>
            <a:spAutoFit/>
          </a:bodyPr>
          <a:lstStyle/>
          <a:p>
            <a:r>
              <a:rPr lang="ru-RU" dirty="0">
                <a:latin typeface="Arial" panose="020B0604020202020204" pitchFamily="34" charset="0"/>
                <a:cs typeface="Arial" panose="020B0604020202020204" pitchFamily="34" charset="0"/>
              </a:rPr>
              <a:t>Учебное пособие "В здоровом теле </a:t>
            </a:r>
            <a:r>
              <a:rPr lang="ru-RU" dirty="0">
                <a:solidFill>
                  <a:prstClr val="black"/>
                </a:solidFill>
                <a:latin typeface="Arial" panose="020B0604020202020204" pitchFamily="34" charset="0"/>
                <a:cs typeface="Arial" panose="020B0604020202020204" pitchFamily="34" charset="0"/>
              </a:rPr>
              <a:t>–</a:t>
            </a:r>
            <a:r>
              <a:rPr lang="ru-RU" dirty="0" smtClean="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здоровый дух" открывает серию из четырех </a:t>
            </a:r>
            <a:r>
              <a:rPr lang="ru-RU" dirty="0" smtClean="0">
                <a:latin typeface="Arial" panose="020B0604020202020204" pitchFamily="34" charset="0"/>
                <a:cs typeface="Arial" panose="020B0604020202020204" pitchFamily="34" charset="0"/>
              </a:rPr>
              <a:t>книг </a:t>
            </a:r>
            <a:r>
              <a:rPr lang="ru-RU" dirty="0">
                <a:latin typeface="Arial" panose="020B0604020202020204" pitchFamily="34" charset="0"/>
                <a:cs typeface="Arial" panose="020B0604020202020204" pitchFamily="34" charset="0"/>
              </a:rPr>
              <a:t>по культуре здоровья для учащихся </a:t>
            </a:r>
            <a:r>
              <a:rPr lang="ru-RU" dirty="0" smtClean="0">
                <a:latin typeface="Arial" panose="020B0604020202020204" pitchFamily="34" charset="0"/>
                <a:cs typeface="Arial" panose="020B0604020202020204" pitchFamily="34" charset="0"/>
              </a:rPr>
              <a:t>7</a:t>
            </a:r>
            <a:r>
              <a:rPr lang="ru-RU" dirty="0" smtClean="0">
                <a:solidFill>
                  <a:prstClr val="black"/>
                </a:solidFill>
                <a:latin typeface="Arial" panose="020B0604020202020204" pitchFamily="34" charset="0"/>
                <a:cs typeface="Arial" panose="020B0604020202020204" pitchFamily="34" charset="0"/>
              </a:rPr>
              <a:t>–</a:t>
            </a:r>
            <a:r>
              <a:rPr lang="ru-RU" dirty="0" smtClean="0">
                <a:latin typeface="Arial" panose="020B0604020202020204" pitchFamily="34" charset="0"/>
                <a:cs typeface="Arial" panose="020B0604020202020204" pitchFamily="34" charset="0"/>
              </a:rPr>
              <a:t>11 </a:t>
            </a:r>
            <a:r>
              <a:rPr lang="ru-RU" dirty="0">
                <a:latin typeface="Arial" panose="020B0604020202020204" pitchFamily="34" charset="0"/>
                <a:cs typeface="Arial" panose="020B0604020202020204" pitchFamily="34" charset="0"/>
              </a:rPr>
              <a:t>классов. </a:t>
            </a:r>
          </a:p>
        </p:txBody>
      </p:sp>
      <p:sp>
        <p:nvSpPr>
          <p:cNvPr id="4" name="Прямоугольник 3"/>
          <p:cNvSpPr/>
          <p:nvPr/>
        </p:nvSpPr>
        <p:spPr>
          <a:xfrm>
            <a:off x="4073222" y="2893637"/>
            <a:ext cx="4572000" cy="1477328"/>
          </a:xfrm>
          <a:prstGeom prst="rect">
            <a:avLst/>
          </a:prstGeom>
        </p:spPr>
        <p:txBody>
          <a:bodyPr>
            <a:spAutoFit/>
          </a:bodyPr>
          <a:lstStyle/>
          <a:p>
            <a:r>
              <a:rPr lang="ru-RU" dirty="0">
                <a:latin typeface="Arial" panose="020B0604020202020204" pitchFamily="34" charset="0"/>
                <a:cs typeface="Arial" panose="020B0604020202020204" pitchFamily="34" charset="0"/>
              </a:rPr>
              <a:t>В нем рассматриваются такие темы, как: </a:t>
            </a:r>
            <a:r>
              <a:rPr lang="ru-RU" dirty="0" smtClean="0">
                <a:latin typeface="Arial" panose="020B0604020202020204" pitchFamily="34" charset="0"/>
                <a:cs typeface="Arial" panose="020B0604020202020204" pitchFamily="34" charset="0"/>
              </a:rPr>
              <a:t>«Здоровое питание</a:t>
            </a:r>
            <a:r>
              <a:rPr lang="ru-RU" dirty="0">
                <a:latin typeface="Arial" panose="020B0604020202020204" pitchFamily="34" charset="0"/>
                <a:cs typeface="Arial" panose="020B0604020202020204" pitchFamily="34" charset="0"/>
              </a:rPr>
              <a:t>»</a:t>
            </a:r>
            <a:r>
              <a:rPr lang="ru-RU" dirty="0" smtClean="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«Физическое </a:t>
            </a:r>
            <a:r>
              <a:rPr lang="ru-RU" dirty="0" smtClean="0">
                <a:latin typeface="Arial" panose="020B0604020202020204" pitchFamily="34" charset="0"/>
                <a:cs typeface="Arial" panose="020B0604020202020204" pitchFamily="34" charset="0"/>
              </a:rPr>
              <a:t>здоровье</a:t>
            </a:r>
            <a:r>
              <a:rPr lang="ru-RU" dirty="0">
                <a:latin typeface="Arial" panose="020B0604020202020204" pitchFamily="34" charset="0"/>
                <a:cs typeface="Arial" panose="020B0604020202020204" pitchFamily="34" charset="0"/>
              </a:rPr>
              <a:t>»</a:t>
            </a:r>
            <a:r>
              <a:rPr lang="ru-RU" dirty="0" smtClean="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«Я люблю"; «Нормы права и </a:t>
            </a:r>
            <a:r>
              <a:rPr lang="ru-RU" dirty="0" smtClean="0">
                <a:latin typeface="Arial" panose="020B0604020202020204" pitchFamily="34" charset="0"/>
                <a:cs typeface="Arial" panose="020B0604020202020204" pitchFamily="34" charset="0"/>
              </a:rPr>
              <a:t>правонарушения</a:t>
            </a:r>
            <a:r>
              <a:rPr lang="ru-RU" dirty="0">
                <a:latin typeface="Arial" panose="020B0604020202020204" pitchFamily="34" charset="0"/>
                <a:cs typeface="Arial" panose="020B0604020202020204" pitchFamily="34" charset="0"/>
              </a:rPr>
              <a:t>»</a:t>
            </a:r>
            <a:r>
              <a:rPr lang="ru-RU" dirty="0" smtClean="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«Красота природы и </a:t>
            </a:r>
            <a:r>
              <a:rPr lang="ru-RU" dirty="0" smtClean="0">
                <a:latin typeface="Arial" panose="020B0604020202020204" pitchFamily="34" charset="0"/>
                <a:cs typeface="Arial" panose="020B0604020202020204" pitchFamily="34" charset="0"/>
              </a:rPr>
              <a:t>человека</a:t>
            </a:r>
            <a:r>
              <a:rPr lang="ru-RU" dirty="0">
                <a:latin typeface="Arial" panose="020B0604020202020204" pitchFamily="34" charset="0"/>
                <a:cs typeface="Arial" panose="020B0604020202020204" pitchFamily="34" charset="0"/>
              </a:rPr>
              <a:t>»</a:t>
            </a:r>
            <a:r>
              <a:rPr lang="ru-RU" dirty="0" smtClean="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и др. </a:t>
            </a:r>
          </a:p>
        </p:txBody>
      </p:sp>
    </p:spTree>
    <p:extLst>
      <p:ext uri="{BB962C8B-B14F-4D97-AF65-F5344CB8AC3E}">
        <p14:creationId xmlns:p14="http://schemas.microsoft.com/office/powerpoint/2010/main" val="713778697"/>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KDBS\User\Читальный зал\зож\Алена ЗОЖ\4 стоп\21-05-06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43608" y="1412776"/>
            <a:ext cx="2953445" cy="4139045"/>
          </a:xfrm>
          <a:prstGeom prst="rect">
            <a:avLst/>
          </a:prstGeom>
          <a:noFill/>
          <a:extLst>
            <a:ext uri="{909E8E84-426E-40DD-AFC4-6F175D3DCCD1}">
              <a14:hiddenFill xmlns:a14="http://schemas.microsoft.com/office/drawing/2010/main">
                <a:solidFill>
                  <a:srgbClr val="FFFFFF"/>
                </a:solidFill>
              </a14:hiddenFill>
            </a:ext>
          </a:extLst>
        </p:spPr>
      </p:pic>
      <p:pic>
        <p:nvPicPr>
          <p:cNvPr id="36867" name="Picture 3" descr="\\HKDBS\User\Читальный зал\зож\Алена ЗОЖ\4 стоп\21-05-068.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32040" y="1443424"/>
            <a:ext cx="2942688" cy="40777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512" y="5733256"/>
            <a:ext cx="9261510" cy="461665"/>
          </a:xfrm>
          <a:prstGeom prst="rect">
            <a:avLst/>
          </a:prstGeom>
          <a:noFill/>
        </p:spPr>
        <p:txBody>
          <a:bodyPr wrap="none" rtlCol="0">
            <a:spAutoFit/>
          </a:bodyPr>
          <a:lstStyle/>
          <a:p>
            <a:pPr algn="ctr"/>
            <a:r>
              <a:rPr lang="ru-RU" sz="2400" b="1" dirty="0" smtClean="0">
                <a:solidFill>
                  <a:srgbClr val="002060"/>
                </a:solidFill>
                <a:latin typeface="Arial" panose="020B0604020202020204" pitchFamily="34" charset="0"/>
                <a:cs typeface="Arial" panose="020B0604020202020204" pitchFamily="34" charset="0"/>
              </a:rPr>
              <a:t>Успешные люди меняются сами, остальных меняет жизнь</a:t>
            </a:r>
            <a:r>
              <a:rPr lang="ru-RU" sz="2400" dirty="0" smtClean="0">
                <a:latin typeface="Arial" panose="020B0604020202020204" pitchFamily="34" charset="0"/>
                <a:cs typeface="Arial" panose="020B0604020202020204" pitchFamily="34" charset="0"/>
              </a:rPr>
              <a:t>.</a:t>
            </a:r>
            <a:endParaRPr lang="ru-RU" sz="2400" dirty="0">
              <a:latin typeface="Arial" panose="020B0604020202020204" pitchFamily="34" charset="0"/>
              <a:cs typeface="Arial" panose="020B0604020202020204" pitchFamily="34" charset="0"/>
            </a:endParaRPr>
          </a:p>
        </p:txBody>
      </p:sp>
      <p:sp>
        <p:nvSpPr>
          <p:cNvPr id="4" name="TextBox 3"/>
          <p:cNvSpPr txBox="1"/>
          <p:nvPr/>
        </p:nvSpPr>
        <p:spPr>
          <a:xfrm>
            <a:off x="323528" y="98377"/>
            <a:ext cx="8390567" cy="461665"/>
          </a:xfrm>
          <a:prstGeom prst="rect">
            <a:avLst/>
          </a:prstGeom>
          <a:noFill/>
        </p:spPr>
        <p:txBody>
          <a:bodyPr wrap="none" rtlCol="0">
            <a:spAutoFit/>
          </a:bodyPr>
          <a:lstStyle/>
          <a:p>
            <a:pPr algn="ctr"/>
            <a:r>
              <a:rPr lang="ru-RU" sz="2400" b="1" dirty="0" smtClean="0">
                <a:solidFill>
                  <a:srgbClr val="002060"/>
                </a:solidFill>
                <a:latin typeface="Arial" panose="020B0604020202020204" pitchFamily="34" charset="0"/>
                <a:cs typeface="Arial" panose="020B0604020202020204" pitchFamily="34" charset="0"/>
              </a:rPr>
              <a:t>Если вы решили курить, будьте готовы к проблемам.</a:t>
            </a:r>
            <a:endParaRPr lang="ru-RU" sz="2400" b="1" dirty="0">
              <a:solidFill>
                <a:srgbClr val="002060"/>
              </a:solidFill>
              <a:latin typeface="Arial" panose="020B0604020202020204" pitchFamily="34" charset="0"/>
              <a:cs typeface="Arial" panose="020B0604020202020204" pitchFamily="34" charset="0"/>
            </a:endParaRPr>
          </a:p>
        </p:txBody>
      </p:sp>
      <p:sp>
        <p:nvSpPr>
          <p:cNvPr id="5" name="TextBox 4"/>
          <p:cNvSpPr txBox="1"/>
          <p:nvPr/>
        </p:nvSpPr>
        <p:spPr>
          <a:xfrm>
            <a:off x="85751" y="620688"/>
            <a:ext cx="8476295" cy="646331"/>
          </a:xfrm>
          <a:prstGeom prst="rect">
            <a:avLst/>
          </a:prstGeom>
          <a:noFill/>
        </p:spPr>
        <p:txBody>
          <a:bodyPr wrap="none" rtlCol="0">
            <a:spAutoFit/>
          </a:bodyPr>
          <a:lstStyle/>
          <a:p>
            <a:pPr algn="ctr"/>
            <a:r>
              <a:rPr lang="ru-RU" dirty="0" smtClean="0">
                <a:latin typeface="Arial" panose="020B0604020202020204" pitchFamily="34" charset="0"/>
                <a:cs typeface="Arial" panose="020B0604020202020204" pitchFamily="34" charset="0"/>
              </a:rPr>
              <a:t>Табачный дым </a:t>
            </a:r>
            <a:r>
              <a:rPr lang="ru-RU" dirty="0">
                <a:latin typeface="Arial" panose="020B0604020202020204" pitchFamily="34" charset="0"/>
                <a:cs typeface="Arial" panose="020B0604020202020204" pitchFamily="34" charset="0"/>
              </a:rPr>
              <a:t>содержит </a:t>
            </a:r>
            <a:r>
              <a:rPr lang="ru-RU" dirty="0" smtClean="0">
                <a:latin typeface="Arial" panose="020B0604020202020204" pitchFamily="34" charset="0"/>
                <a:cs typeface="Arial" panose="020B0604020202020204" pitchFamily="34" charset="0"/>
              </a:rPr>
              <a:t>яды: никотин, синильную кислоту, </a:t>
            </a:r>
            <a:r>
              <a:rPr lang="ru-RU" dirty="0">
                <a:latin typeface="Arial" panose="020B0604020202020204" pitchFamily="34" charset="0"/>
                <a:cs typeface="Arial" panose="020B0604020202020204" pitchFamily="34" charset="0"/>
              </a:rPr>
              <a:t>мышьяк, </a:t>
            </a:r>
            <a:r>
              <a:rPr lang="ru-RU" dirty="0" smtClean="0">
                <a:latin typeface="Arial" panose="020B0604020202020204" pitchFamily="34" charset="0"/>
                <a:cs typeface="Arial" panose="020B0604020202020204" pitchFamily="34" charset="0"/>
              </a:rPr>
              <a:t>свинец, </a:t>
            </a:r>
          </a:p>
          <a:p>
            <a:pPr algn="ctr"/>
            <a:r>
              <a:rPr lang="ru-RU" dirty="0" smtClean="0">
                <a:latin typeface="Arial" panose="020B0604020202020204" pitchFamily="34" charset="0"/>
                <a:cs typeface="Arial" panose="020B0604020202020204" pitchFamily="34" charset="0"/>
              </a:rPr>
              <a:t>а также полоний-210 – радиоактивное вещество.</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8209608"/>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Админ\Pictures\cover-1200x800.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23528" y="692695"/>
            <a:ext cx="3080737" cy="464225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995936" y="692695"/>
            <a:ext cx="4572000" cy="5232202"/>
          </a:xfrm>
          <a:prstGeom prst="rect">
            <a:avLst/>
          </a:prstGeom>
        </p:spPr>
        <p:txBody>
          <a:bodyPr>
            <a:spAutoFit/>
          </a:bodyPr>
          <a:lstStyle/>
          <a:p>
            <a:r>
              <a:rPr lang="ru-RU" sz="1600" b="1" dirty="0" smtClean="0">
                <a:latin typeface="Arial Narrow" panose="020B0606020202030204" pitchFamily="34" charset="0"/>
              </a:rPr>
              <a:t>Маюров, А. Н. Табачный туман обмана </a:t>
            </a:r>
            <a:r>
              <a:rPr lang="ru-RU" sz="1600" dirty="0" smtClean="0">
                <a:latin typeface="Arial Narrow" panose="020B0606020202030204" pitchFamily="34" charset="0"/>
              </a:rPr>
              <a:t>: учебное пособие для ученика и учителя : 7–11 классы : книга 2 / А. Н. </a:t>
            </a:r>
            <a:r>
              <a:rPr lang="ru-RU" sz="1600" dirty="0" err="1" smtClean="0">
                <a:latin typeface="Arial Narrow" panose="020B0606020202030204" pitchFamily="34" charset="0"/>
              </a:rPr>
              <a:t>Маюров</a:t>
            </a:r>
            <a:r>
              <a:rPr lang="ru-RU" sz="1600" dirty="0" smtClean="0">
                <a:latin typeface="Arial Narrow" panose="020B0606020202030204" pitchFamily="34" charset="0"/>
              </a:rPr>
              <a:t>, Я. А. Маюров. – Москва : Педагогическое общество России, 2006. – 160 с. </a:t>
            </a:r>
          </a:p>
          <a:p>
            <a:endParaRPr lang="ru-RU" dirty="0"/>
          </a:p>
          <a:p>
            <a:r>
              <a:rPr lang="ru-RU" dirty="0" smtClean="0">
                <a:latin typeface="Arial" panose="020B0604020202020204" pitchFamily="34" charset="0"/>
                <a:cs typeface="Arial" panose="020B0604020202020204" pitchFamily="34" charset="0"/>
              </a:rPr>
              <a:t>Учебное </a:t>
            </a:r>
            <a:r>
              <a:rPr lang="ru-RU" dirty="0">
                <a:latin typeface="Arial" panose="020B0604020202020204" pitchFamily="34" charset="0"/>
                <a:cs typeface="Arial" panose="020B0604020202020204" pitchFamily="34" charset="0"/>
              </a:rPr>
              <a:t>пособие </a:t>
            </a:r>
            <a:r>
              <a:rPr lang="ru-RU" dirty="0" smtClean="0">
                <a:latin typeface="Arial" panose="020B0604020202020204" pitchFamily="34" charset="0"/>
                <a:cs typeface="Arial" panose="020B0604020202020204" pitchFamily="34" charset="0"/>
              </a:rPr>
              <a:t>«Табачный </a:t>
            </a:r>
            <a:r>
              <a:rPr lang="ru-RU" dirty="0">
                <a:latin typeface="Arial" panose="020B0604020202020204" pitchFamily="34" charset="0"/>
                <a:cs typeface="Arial" panose="020B0604020202020204" pitchFamily="34" charset="0"/>
              </a:rPr>
              <a:t>туман </a:t>
            </a:r>
            <a:r>
              <a:rPr lang="ru-RU" dirty="0" smtClean="0">
                <a:latin typeface="Arial" panose="020B0604020202020204" pitchFamily="34" charset="0"/>
                <a:cs typeface="Arial" panose="020B0604020202020204" pitchFamily="34" charset="0"/>
              </a:rPr>
              <a:t>обмана</a:t>
            </a:r>
            <a:r>
              <a:rPr lang="ru-RU" dirty="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продолжает серию из четырех книг, содержащих разработки уроков по культуре здоровья для учащихся </a:t>
            </a:r>
            <a:r>
              <a:rPr lang="ru-RU" dirty="0" smtClean="0">
                <a:latin typeface="Arial" panose="020B0604020202020204" pitchFamily="34" charset="0"/>
                <a:cs typeface="Arial" panose="020B0604020202020204" pitchFamily="34" charset="0"/>
              </a:rPr>
              <a:t>7–11 </a:t>
            </a:r>
            <a:r>
              <a:rPr lang="ru-RU" dirty="0">
                <a:latin typeface="Arial" panose="020B0604020202020204" pitchFamily="34" charset="0"/>
                <a:cs typeface="Arial" panose="020B0604020202020204" pitchFamily="34" charset="0"/>
              </a:rPr>
              <a:t>классов. </a:t>
            </a:r>
          </a:p>
          <a:p>
            <a:r>
              <a:rPr lang="ru-RU" dirty="0">
                <a:latin typeface="Arial" panose="020B0604020202020204" pitchFamily="34" charset="0"/>
                <a:cs typeface="Arial" panose="020B0604020202020204" pitchFamily="34" charset="0"/>
              </a:rPr>
              <a:t>В нем рассматриваются такие темы, как: </a:t>
            </a:r>
            <a:r>
              <a:rPr lang="ru-RU" dirty="0" smtClean="0">
                <a:latin typeface="Arial" panose="020B0604020202020204" pitchFamily="34" charset="0"/>
                <a:cs typeface="Arial" panose="020B0604020202020204" pitchFamily="34" charset="0"/>
              </a:rPr>
              <a:t>«История </a:t>
            </a:r>
            <a:r>
              <a:rPr lang="ru-RU" dirty="0">
                <a:latin typeface="Arial" panose="020B0604020202020204" pitchFamily="34" charset="0"/>
                <a:cs typeface="Arial" panose="020B0604020202020204" pitchFamily="34" charset="0"/>
              </a:rPr>
              <a:t>Серого </a:t>
            </a:r>
            <a:r>
              <a:rPr lang="ru-RU" dirty="0" smtClean="0">
                <a:latin typeface="Arial" panose="020B0604020202020204" pitchFamily="34" charset="0"/>
                <a:cs typeface="Arial" panose="020B0604020202020204" pitchFamily="34" charset="0"/>
              </a:rPr>
              <a:t>Джина»; «Разрушающее </a:t>
            </a:r>
            <a:r>
              <a:rPr lang="ru-RU" dirty="0">
                <a:latin typeface="Arial" panose="020B0604020202020204" pitchFamily="34" charset="0"/>
                <a:cs typeface="Arial" panose="020B0604020202020204" pitchFamily="34" charset="0"/>
              </a:rPr>
              <a:t>действие табака на </a:t>
            </a:r>
            <a:r>
              <a:rPr lang="ru-RU" dirty="0" smtClean="0">
                <a:latin typeface="Arial" panose="020B0604020202020204" pitchFamily="34" charset="0"/>
                <a:cs typeface="Arial" panose="020B0604020202020204" pitchFamily="34" charset="0"/>
              </a:rPr>
              <a:t>человека»; «Кратковременные </a:t>
            </a:r>
            <a:r>
              <a:rPr lang="ru-RU" dirty="0">
                <a:latin typeface="Arial" panose="020B0604020202020204" pitchFamily="34" charset="0"/>
                <a:cs typeface="Arial" panose="020B0604020202020204" pitchFamily="34" charset="0"/>
              </a:rPr>
              <a:t>и длительные последствия </a:t>
            </a:r>
            <a:r>
              <a:rPr lang="ru-RU" dirty="0" smtClean="0">
                <a:latin typeface="Arial" panose="020B0604020202020204" pitchFamily="34" charset="0"/>
                <a:cs typeface="Arial" panose="020B0604020202020204" pitchFamily="34" charset="0"/>
              </a:rPr>
              <a:t>курения»; «Да </a:t>
            </a:r>
            <a:r>
              <a:rPr lang="ru-RU" dirty="0">
                <a:latin typeface="Arial" panose="020B0604020202020204" pitchFamily="34" charset="0"/>
                <a:cs typeface="Arial" panose="020B0604020202020204" pitchFamily="34" charset="0"/>
              </a:rPr>
              <a:t>здравствует чистый воздух</a:t>
            </a:r>
            <a:r>
              <a:rPr lang="ru-RU" dirty="0" smtClean="0">
                <a:latin typeface="Arial" panose="020B0604020202020204" pitchFamily="34" charset="0"/>
                <a:cs typeface="Arial" panose="020B0604020202020204" pitchFamily="34" charset="0"/>
              </a:rPr>
              <a:t>!»; «Законодательство </a:t>
            </a:r>
            <a:r>
              <a:rPr lang="ru-RU" dirty="0">
                <a:latin typeface="Arial" panose="020B0604020202020204" pitchFamily="34" charset="0"/>
                <a:cs typeface="Arial" panose="020B0604020202020204" pitchFamily="34" charset="0"/>
              </a:rPr>
              <a:t>и табачная </a:t>
            </a:r>
            <a:r>
              <a:rPr lang="ru-RU" dirty="0" smtClean="0">
                <a:latin typeface="Arial" panose="020B0604020202020204" pitchFamily="34" charset="0"/>
                <a:cs typeface="Arial" panose="020B0604020202020204" pitchFamily="34" charset="0"/>
              </a:rPr>
              <a:t>реклама»; «Избавление </a:t>
            </a:r>
            <a:r>
              <a:rPr lang="ru-RU" dirty="0">
                <a:latin typeface="Arial" panose="020B0604020202020204" pitchFamily="34" charset="0"/>
                <a:cs typeface="Arial" panose="020B0604020202020204" pitchFamily="34" charset="0"/>
              </a:rPr>
              <a:t>от табачной </a:t>
            </a:r>
            <a:r>
              <a:rPr lang="ru-RU" dirty="0" smtClean="0">
                <a:latin typeface="Arial" panose="020B0604020202020204" pitchFamily="34" charset="0"/>
                <a:cs typeface="Arial" panose="020B0604020202020204" pitchFamily="34" charset="0"/>
              </a:rPr>
              <a:t>зависимости» </a:t>
            </a:r>
            <a:r>
              <a:rPr lang="ru-RU" dirty="0">
                <a:latin typeface="Arial" panose="020B0604020202020204" pitchFamily="34" charset="0"/>
                <a:cs typeface="Arial" panose="020B0604020202020204" pitchFamily="34" charset="0"/>
              </a:rPr>
              <a:t>и др. </a:t>
            </a:r>
          </a:p>
        </p:txBody>
      </p:sp>
    </p:spTree>
    <p:extLst>
      <p:ext uri="{BB962C8B-B14F-4D97-AF65-F5344CB8AC3E}">
        <p14:creationId xmlns:p14="http://schemas.microsoft.com/office/powerpoint/2010/main" val="1589210314"/>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s://secure.diary.ru/userdir/1/5/3/0/153051/23768698.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67544" y="572655"/>
            <a:ext cx="3239641" cy="475479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067944" y="620688"/>
            <a:ext cx="4392488" cy="1483035"/>
          </a:xfrm>
          <a:prstGeom prst="rect">
            <a:avLst/>
          </a:prstGeom>
        </p:spPr>
        <p:txBody>
          <a:bodyPr wrap="square">
            <a:spAutoFit/>
          </a:bodyPr>
          <a:lstStyle/>
          <a:p>
            <a:pPr>
              <a:lnSpc>
                <a:spcPct val="115000"/>
              </a:lnSpc>
            </a:pPr>
            <a:r>
              <a:rPr lang="ru-RU" sz="1600" b="1" dirty="0">
                <a:latin typeface="Arial Narrow" panose="020B0606020202030204" pitchFamily="34" charset="0"/>
              </a:rPr>
              <a:t>Маюров, А. Н. </a:t>
            </a:r>
            <a:r>
              <a:rPr lang="ru-RU" sz="1600" b="1" dirty="0" smtClean="0">
                <a:latin typeface="Arial Narrow" panose="020B0606020202030204" pitchFamily="34" charset="0"/>
              </a:rPr>
              <a:t>Алкоголь </a:t>
            </a:r>
            <a:r>
              <a:rPr lang="ru-RU" sz="1600" b="1" dirty="0">
                <a:latin typeface="Arial Narrow" panose="020B0606020202030204" pitchFamily="34" charset="0"/>
              </a:rPr>
              <a:t>– шаг в пропасть : </a:t>
            </a:r>
            <a:r>
              <a:rPr lang="ru-RU" sz="1600" b="1" dirty="0" smtClean="0">
                <a:latin typeface="Arial Narrow" panose="020B0606020202030204" pitchFamily="34" charset="0"/>
              </a:rPr>
              <a:t>уроки </a:t>
            </a:r>
            <a:r>
              <a:rPr lang="ru-RU" sz="1600" b="1" dirty="0">
                <a:latin typeface="Arial Narrow" panose="020B0606020202030204" pitchFamily="34" charset="0"/>
              </a:rPr>
              <a:t>культуры </a:t>
            </a:r>
            <a:r>
              <a:rPr lang="ru-RU" sz="1600" b="1" dirty="0" smtClean="0">
                <a:latin typeface="Arial Narrow" panose="020B0606020202030204" pitchFamily="34" charset="0"/>
              </a:rPr>
              <a:t>здоровья </a:t>
            </a:r>
            <a:r>
              <a:rPr lang="ru-RU" sz="1600" dirty="0" smtClean="0">
                <a:latin typeface="Arial Narrow" panose="020B0606020202030204" pitchFamily="34" charset="0"/>
              </a:rPr>
              <a:t>: учебное </a:t>
            </a:r>
            <a:r>
              <a:rPr lang="ru-RU" sz="1600" dirty="0">
                <a:latin typeface="Arial Narrow" panose="020B0606020202030204" pitchFamily="34" charset="0"/>
              </a:rPr>
              <a:t>пособие для ученика и </a:t>
            </a:r>
            <a:r>
              <a:rPr lang="ru-RU" sz="1600" dirty="0" smtClean="0">
                <a:latin typeface="Arial Narrow" panose="020B0606020202030204" pitchFamily="34" charset="0"/>
              </a:rPr>
              <a:t>учителя : 7</a:t>
            </a:r>
            <a:r>
              <a:rPr lang="ru-RU" sz="1600" dirty="0">
                <a:latin typeface="Arial Narrow" panose="020B0606020202030204" pitchFamily="34" charset="0"/>
              </a:rPr>
              <a:t>–</a:t>
            </a:r>
            <a:r>
              <a:rPr lang="ru-RU" sz="1600" dirty="0" smtClean="0">
                <a:latin typeface="Arial Narrow" panose="020B0606020202030204" pitchFamily="34" charset="0"/>
              </a:rPr>
              <a:t>11 классы : Книга </a:t>
            </a:r>
            <a:r>
              <a:rPr lang="ru-RU" sz="1600" dirty="0">
                <a:latin typeface="Arial Narrow" panose="020B0606020202030204" pitchFamily="34" charset="0"/>
              </a:rPr>
              <a:t>3 / </a:t>
            </a:r>
            <a:endParaRPr lang="ru-RU" sz="1600" dirty="0" smtClean="0">
              <a:latin typeface="Arial Narrow" panose="020B0606020202030204" pitchFamily="34" charset="0"/>
            </a:endParaRPr>
          </a:p>
          <a:p>
            <a:pPr>
              <a:lnSpc>
                <a:spcPct val="115000"/>
              </a:lnSpc>
            </a:pPr>
            <a:r>
              <a:rPr lang="ru-RU" sz="1600" dirty="0" smtClean="0">
                <a:latin typeface="Arial Narrow" panose="020B0606020202030204" pitchFamily="34" charset="0"/>
              </a:rPr>
              <a:t>А</a:t>
            </a:r>
            <a:r>
              <a:rPr lang="ru-RU" sz="1600" dirty="0">
                <a:latin typeface="Arial Narrow" panose="020B0606020202030204" pitchFamily="34" charset="0"/>
              </a:rPr>
              <a:t>. Н. Маюров, Я. А. Маюров. – Москва : Педагогическое общество России, 2006. – 208 с.</a:t>
            </a:r>
          </a:p>
        </p:txBody>
      </p:sp>
      <p:sp>
        <p:nvSpPr>
          <p:cNvPr id="3" name="Прямоугольник 2"/>
          <p:cNvSpPr/>
          <p:nvPr/>
        </p:nvSpPr>
        <p:spPr>
          <a:xfrm>
            <a:off x="3923928" y="2276872"/>
            <a:ext cx="5040560" cy="2322174"/>
          </a:xfrm>
          <a:prstGeom prst="rect">
            <a:avLst/>
          </a:prstGeom>
        </p:spPr>
        <p:txBody>
          <a:bodyPr wrap="square">
            <a:spAutoFit/>
          </a:bodyPr>
          <a:lstStyle/>
          <a:p>
            <a:pPr>
              <a:lnSpc>
                <a:spcPct val="115000"/>
              </a:lnSpc>
              <a:spcAft>
                <a:spcPts val="1000"/>
              </a:spcAft>
            </a:pPr>
            <a:r>
              <a:rPr lang="ru-RU" dirty="0">
                <a:latin typeface="Arial" panose="020B0604020202020204" pitchFamily="34" charset="0"/>
                <a:ea typeface="Calibri"/>
                <a:cs typeface="Arial" panose="020B0604020202020204" pitchFamily="34" charset="0"/>
              </a:rPr>
              <a:t>Данное учебное пособие </a:t>
            </a:r>
            <a:r>
              <a:rPr lang="ru-RU" dirty="0" smtClean="0">
                <a:latin typeface="Arial" panose="020B0604020202020204" pitchFamily="34" charset="0"/>
                <a:ea typeface="Calibri"/>
                <a:cs typeface="Arial" panose="020B0604020202020204" pitchFamily="34" charset="0"/>
              </a:rPr>
              <a:t>рассчитано </a:t>
            </a:r>
            <a:r>
              <a:rPr lang="ru-RU" dirty="0">
                <a:latin typeface="Arial" panose="020B0604020202020204" pitchFamily="34" charset="0"/>
                <a:ea typeface="Calibri"/>
                <a:cs typeface="Arial" panose="020B0604020202020204" pitchFamily="34" charset="0"/>
              </a:rPr>
              <a:t>на учеников </a:t>
            </a:r>
            <a:r>
              <a:rPr lang="ru-RU" dirty="0" smtClean="0">
                <a:latin typeface="Arial" panose="020B0604020202020204" pitchFamily="34" charset="0"/>
                <a:ea typeface="Calibri"/>
                <a:cs typeface="Arial" panose="020B0604020202020204" pitchFamily="34" charset="0"/>
              </a:rPr>
              <a:t>7</a:t>
            </a:r>
            <a:r>
              <a:rPr lang="ru-RU" dirty="0">
                <a:latin typeface="Arial" panose="020B0604020202020204" pitchFamily="34" charset="0"/>
                <a:cs typeface="Arial" panose="020B0604020202020204" pitchFamily="34" charset="0"/>
              </a:rPr>
              <a:t>–</a:t>
            </a:r>
            <a:r>
              <a:rPr lang="ru-RU" dirty="0" smtClean="0">
                <a:latin typeface="Arial" panose="020B0604020202020204" pitchFamily="34" charset="0"/>
                <a:ea typeface="Calibri"/>
                <a:cs typeface="Arial" panose="020B0604020202020204" pitchFamily="34" charset="0"/>
              </a:rPr>
              <a:t>11классов </a:t>
            </a:r>
            <a:r>
              <a:rPr lang="ru-RU" dirty="0">
                <a:latin typeface="Arial" panose="020B0604020202020204" pitchFamily="34" charset="0"/>
                <a:ea typeface="Calibri"/>
                <a:cs typeface="Arial" panose="020B0604020202020204" pitchFamily="34" charset="0"/>
              </a:rPr>
              <a:t>и на учителей</a:t>
            </a:r>
            <a:r>
              <a:rPr lang="ru-RU" dirty="0" smtClean="0">
                <a:latin typeface="Arial" panose="020B0604020202020204" pitchFamily="34" charset="0"/>
                <a:ea typeface="Calibri"/>
                <a:cs typeface="Arial" panose="020B0604020202020204" pitchFamily="34" charset="0"/>
              </a:rPr>
              <a:t>. В книге </a:t>
            </a:r>
            <a:r>
              <a:rPr lang="ru-RU" dirty="0">
                <a:latin typeface="Arial" panose="020B0604020202020204" pitchFamily="34" charset="0"/>
                <a:ea typeface="Calibri"/>
                <a:cs typeface="Arial" panose="020B0604020202020204" pitchFamily="34" charset="0"/>
              </a:rPr>
              <a:t>рассматриваются такие темы как «Разрушение алкоголем организма </a:t>
            </a:r>
            <a:r>
              <a:rPr lang="ru-RU" dirty="0" smtClean="0">
                <a:latin typeface="Arial" panose="020B0604020202020204" pitchFamily="34" charset="0"/>
                <a:ea typeface="Calibri"/>
                <a:cs typeface="Arial" panose="020B0604020202020204" pitchFamily="34" charset="0"/>
              </a:rPr>
              <a:t>человека»; </a:t>
            </a:r>
            <a:r>
              <a:rPr lang="ru-RU" dirty="0">
                <a:latin typeface="Arial" panose="020B0604020202020204" pitchFamily="34" charset="0"/>
                <a:ea typeface="Calibri"/>
                <a:cs typeface="Arial" panose="020B0604020202020204" pitchFamily="34" charset="0"/>
              </a:rPr>
              <a:t>«</a:t>
            </a:r>
            <a:r>
              <a:rPr lang="ru-RU" dirty="0" smtClean="0">
                <a:latin typeface="Arial" panose="020B0604020202020204" pitchFamily="34" charset="0"/>
                <a:ea typeface="Calibri"/>
                <a:cs typeface="Arial" panose="020B0604020202020204" pitchFamily="34" charset="0"/>
              </a:rPr>
              <a:t>Семейные проблемы»; «Избавление </a:t>
            </a:r>
            <a:r>
              <a:rPr lang="ru-RU" dirty="0">
                <a:latin typeface="Arial" panose="020B0604020202020204" pitchFamily="34" charset="0"/>
                <a:ea typeface="Calibri"/>
                <a:cs typeface="Arial" panose="020B0604020202020204" pitchFamily="34" charset="0"/>
              </a:rPr>
              <a:t>от алкогольной зависимости»; «Алкогольный трамплин в наркоманию</a:t>
            </a:r>
            <a:r>
              <a:rPr lang="ru-RU" dirty="0" smtClean="0">
                <a:latin typeface="Arial" panose="020B0604020202020204" pitchFamily="34" charset="0"/>
                <a:ea typeface="Calibri"/>
                <a:cs typeface="Arial" panose="020B0604020202020204" pitchFamily="34" charset="0"/>
              </a:rPr>
              <a:t>».</a:t>
            </a:r>
            <a:endParaRPr lang="ru-RU" sz="1400" dirty="0">
              <a:latin typeface="Arial" panose="020B0604020202020204" pitchFamily="34" charset="0"/>
              <a:ea typeface="Calibri"/>
              <a:cs typeface="Arial" panose="020B0604020202020204" pitchFamily="34" charset="0"/>
            </a:endParaRPr>
          </a:p>
        </p:txBody>
      </p:sp>
      <p:sp>
        <p:nvSpPr>
          <p:cNvPr id="4" name="TextBox 3"/>
          <p:cNvSpPr txBox="1"/>
          <p:nvPr/>
        </p:nvSpPr>
        <p:spPr>
          <a:xfrm>
            <a:off x="81801" y="5661248"/>
            <a:ext cx="9150262" cy="646331"/>
          </a:xfrm>
          <a:prstGeom prst="rect">
            <a:avLst/>
          </a:prstGeom>
          <a:noFill/>
        </p:spPr>
        <p:txBody>
          <a:bodyPr wrap="none" rtlCol="0">
            <a:spAutoFit/>
          </a:bodyPr>
          <a:lstStyle/>
          <a:p>
            <a:r>
              <a:rPr lang="ru-RU" sz="3600" b="1" dirty="0" smtClean="0">
                <a:solidFill>
                  <a:srgbClr val="002060"/>
                </a:solidFill>
                <a:latin typeface="Arial" panose="020B0604020202020204" pitchFamily="34" charset="0"/>
                <a:cs typeface="Arial" panose="020B0604020202020204" pitchFamily="34" charset="0"/>
              </a:rPr>
              <a:t>Жизнь прекрасна, не рискуй напрасно!</a:t>
            </a:r>
            <a:endParaRPr lang="ru-RU" sz="3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4927888"/>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KDBS\User\Читальный зал\зож\Алена ЗОЖ\4 стоп\21-05-07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1540" y="476672"/>
            <a:ext cx="2664296" cy="413597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131840" y="620688"/>
            <a:ext cx="5220072" cy="1323439"/>
          </a:xfrm>
          <a:prstGeom prst="rect">
            <a:avLst/>
          </a:prstGeom>
        </p:spPr>
        <p:txBody>
          <a:bodyPr wrap="square">
            <a:spAutoFit/>
          </a:bodyPr>
          <a:lstStyle/>
          <a:p>
            <a:r>
              <a:rPr lang="ru-RU" sz="1600" b="1" dirty="0">
                <a:latin typeface="Arial Narrow" panose="020B0606020202030204" pitchFamily="34" charset="0"/>
              </a:rPr>
              <a:t>Соколов, </a:t>
            </a:r>
            <a:r>
              <a:rPr lang="ru-RU" sz="1600" b="1" dirty="0" smtClean="0">
                <a:latin typeface="Arial Narrow" panose="020B0606020202030204" pitchFamily="34" charset="0"/>
              </a:rPr>
              <a:t>Я. В. </a:t>
            </a:r>
            <a:r>
              <a:rPr lang="ru-RU" sz="1600" b="1" dirty="0" err="1" smtClean="0">
                <a:latin typeface="Arial Narrow" panose="020B0606020202030204" pitchFamily="34" charset="0"/>
              </a:rPr>
              <a:t>Граждановедение</a:t>
            </a:r>
            <a:r>
              <a:rPr lang="ru-RU" sz="1600" b="1" dirty="0">
                <a:latin typeface="Arial Narrow" panose="020B0606020202030204" pitchFamily="34" charset="0"/>
              </a:rPr>
              <a:t> </a:t>
            </a:r>
            <a:r>
              <a:rPr lang="ru-RU" sz="1600" b="1" dirty="0" smtClean="0">
                <a:latin typeface="Arial Narrow" panose="020B0606020202030204" pitchFamily="34" charset="0"/>
              </a:rPr>
              <a:t>: наш </a:t>
            </a:r>
            <a:r>
              <a:rPr lang="ru-RU" sz="1600" b="1" dirty="0">
                <a:latin typeface="Arial Narrow" panose="020B0606020202030204" pitchFamily="34" charset="0"/>
              </a:rPr>
              <a:t>выбор: без наркотиков : учебное пособие для учащихся </a:t>
            </a:r>
            <a:r>
              <a:rPr lang="ru-RU" sz="1600" b="1" dirty="0" smtClean="0">
                <a:latin typeface="Arial Narrow" panose="020B0606020202030204" pitchFamily="34" charset="0"/>
              </a:rPr>
              <a:t>7</a:t>
            </a:r>
            <a:r>
              <a:rPr lang="ru-RU" sz="1600" dirty="0">
                <a:latin typeface="Arial Narrow" panose="020B0606020202030204" pitchFamily="34" charset="0"/>
              </a:rPr>
              <a:t>–</a:t>
            </a:r>
            <a:r>
              <a:rPr lang="ru-RU" sz="1600" b="1" dirty="0" smtClean="0">
                <a:latin typeface="Arial Narrow" panose="020B0606020202030204" pitchFamily="34" charset="0"/>
              </a:rPr>
              <a:t>9 </a:t>
            </a:r>
            <a:r>
              <a:rPr lang="ru-RU" sz="1600" b="1" dirty="0">
                <a:latin typeface="Arial Narrow" panose="020B0606020202030204" pitchFamily="34" charset="0"/>
              </a:rPr>
              <a:t>классов </a:t>
            </a:r>
            <a:r>
              <a:rPr lang="ru-RU" sz="1600" dirty="0">
                <a:latin typeface="Arial Narrow" panose="020B0606020202030204" pitchFamily="34" charset="0"/>
              </a:rPr>
              <a:t>школ Ульяновской области / Я. В. Соколов, Д. В. Колесов, С. В. Максимов. – Москва : НМЦ "Гражданин", 2009. - 190, [2] с. : ил., портр</a:t>
            </a:r>
            <a:r>
              <a:rPr lang="ru-RU" sz="1600" dirty="0" smtClean="0">
                <a:latin typeface="Arial Narrow" panose="020B0606020202030204" pitchFamily="34" charset="0"/>
              </a:rPr>
              <a:t>.</a:t>
            </a:r>
          </a:p>
        </p:txBody>
      </p:sp>
      <p:sp>
        <p:nvSpPr>
          <p:cNvPr id="4" name="TextBox 3"/>
          <p:cNvSpPr txBox="1"/>
          <p:nvPr/>
        </p:nvSpPr>
        <p:spPr>
          <a:xfrm>
            <a:off x="2987824" y="2187701"/>
            <a:ext cx="5904656" cy="1477328"/>
          </a:xfrm>
          <a:prstGeom prst="rect">
            <a:avLst/>
          </a:prstGeom>
          <a:noFill/>
        </p:spPr>
        <p:txBody>
          <a:bodyPr wrap="square" rtlCol="0">
            <a:spAutoFit/>
          </a:bodyPr>
          <a:lstStyle/>
          <a:p>
            <a:r>
              <a:rPr lang="ru-RU" dirty="0" smtClean="0">
                <a:latin typeface="Arial" panose="020B0604020202020204" pitchFamily="34" charset="0"/>
                <a:cs typeface="Arial" panose="020B0604020202020204" pitchFamily="34" charset="0"/>
              </a:rPr>
              <a:t>Эта книга предупредит каждого учащегося о бедах, </a:t>
            </a:r>
          </a:p>
          <a:p>
            <a:r>
              <a:rPr lang="ru-RU" dirty="0">
                <a:latin typeface="Arial" panose="020B0604020202020204" pitchFamily="34" charset="0"/>
                <a:cs typeface="Arial" panose="020B0604020202020204" pitchFamily="34" charset="0"/>
              </a:rPr>
              <a:t>п</a:t>
            </a:r>
            <a:r>
              <a:rPr lang="ru-RU" dirty="0" smtClean="0">
                <a:latin typeface="Arial" panose="020B0604020202020204" pitchFamily="34" charset="0"/>
                <a:cs typeface="Arial" panose="020B0604020202020204" pitchFamily="34" charset="0"/>
              </a:rPr>
              <a:t>одстерегающих неосторожных и легкомысленных людей. Авторы книги на понятном языке пытаются поговорить с теми, кто умеет слушать и думать самостоятельно.</a:t>
            </a:r>
            <a:endParaRPr lang="ru-RU" dirty="0">
              <a:latin typeface="Arial" panose="020B0604020202020204" pitchFamily="34" charset="0"/>
              <a:cs typeface="Arial" panose="020B0604020202020204" pitchFamily="34" charset="0"/>
            </a:endParaRPr>
          </a:p>
        </p:txBody>
      </p:sp>
      <p:sp>
        <p:nvSpPr>
          <p:cNvPr id="5" name="Прямоугольник 4"/>
          <p:cNvSpPr/>
          <p:nvPr/>
        </p:nvSpPr>
        <p:spPr>
          <a:xfrm>
            <a:off x="1115615" y="5013176"/>
            <a:ext cx="7022195" cy="1384995"/>
          </a:xfrm>
          <a:prstGeom prst="rect">
            <a:avLst/>
          </a:prstGeom>
        </p:spPr>
        <p:txBody>
          <a:bodyPr wrap="square">
            <a:spAutoFit/>
          </a:bodyPr>
          <a:lstStyle/>
          <a:p>
            <a:pPr lvl="0"/>
            <a:r>
              <a:rPr lang="ru-RU" sz="2000" dirty="0">
                <a:solidFill>
                  <a:prstClr val="black"/>
                </a:solidFill>
                <a:latin typeface="Segoe Print"/>
                <a:ea typeface="Times New Roman"/>
              </a:rPr>
              <a:t>Физические упражнения помогают человеку стать здоровее, а умственные помогают стать богаче. Лень же лишает человека и здоровья и богатства</a:t>
            </a:r>
            <a:r>
              <a:rPr lang="ru-RU" sz="2400" dirty="0">
                <a:solidFill>
                  <a:prstClr val="black"/>
                </a:solidFill>
                <a:latin typeface="Segoe Print"/>
                <a:ea typeface="Times New Roman"/>
              </a:rPr>
              <a:t>.</a:t>
            </a:r>
            <a:endParaRPr lang="ru-RU" sz="2400" dirty="0">
              <a:solidFill>
                <a:prstClr val="black"/>
              </a:solidFill>
              <a:latin typeface="Times New Roman"/>
              <a:ea typeface="Times New Roman"/>
            </a:endParaRPr>
          </a:p>
        </p:txBody>
      </p:sp>
    </p:spTree>
    <p:extLst>
      <p:ext uri="{BB962C8B-B14F-4D97-AF65-F5344CB8AC3E}">
        <p14:creationId xmlns:p14="http://schemas.microsoft.com/office/powerpoint/2010/main" val="3396553089"/>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s://www.pedobsh.ru/textbook/health/maurov_2.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79512" y="332656"/>
            <a:ext cx="3529111" cy="519050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851920" y="1510913"/>
            <a:ext cx="8604448" cy="2062103"/>
          </a:xfrm>
          <a:prstGeom prst="rect">
            <a:avLst/>
          </a:prstGeom>
        </p:spPr>
        <p:txBody>
          <a:bodyPr wrap="square">
            <a:spAutoFit/>
          </a:bodyPr>
          <a:lstStyle/>
          <a:p>
            <a:pPr lvl="0"/>
            <a:r>
              <a:rPr lang="ru-RU" sz="3200" b="1" dirty="0">
                <a:solidFill>
                  <a:srgbClr val="002060"/>
                </a:solidFill>
                <a:latin typeface="Arial" panose="020B0604020202020204" pitchFamily="34" charset="0"/>
                <a:cs typeface="Arial" panose="020B0604020202020204" pitchFamily="34" charset="0"/>
              </a:rPr>
              <a:t>От </a:t>
            </a:r>
            <a:r>
              <a:rPr lang="ru-RU" sz="3200" b="1" dirty="0" smtClean="0">
                <a:solidFill>
                  <a:srgbClr val="002060"/>
                </a:solidFill>
                <a:latin typeface="Arial" panose="020B0604020202020204" pitchFamily="34" charset="0"/>
                <a:cs typeface="Arial" panose="020B0604020202020204" pitchFamily="34" charset="0"/>
              </a:rPr>
              <a:t>психически активных</a:t>
            </a:r>
          </a:p>
          <a:p>
            <a:pPr lvl="0"/>
            <a:r>
              <a:rPr lang="ru-RU" sz="3200" b="1" dirty="0" smtClean="0">
                <a:solidFill>
                  <a:srgbClr val="002060"/>
                </a:solidFill>
                <a:latin typeface="Arial" panose="020B0604020202020204" pitchFamily="34" charset="0"/>
                <a:cs typeface="Arial" panose="020B0604020202020204" pitchFamily="34" charset="0"/>
              </a:rPr>
              <a:t>веществ откажись</a:t>
            </a:r>
            <a:r>
              <a:rPr lang="ru-RU" sz="3200" b="1" dirty="0">
                <a:solidFill>
                  <a:srgbClr val="002060"/>
                </a:solidFill>
                <a:latin typeface="Arial" panose="020B0604020202020204" pitchFamily="34" charset="0"/>
                <a:cs typeface="Arial" panose="020B0604020202020204" pitchFamily="34" charset="0"/>
              </a:rPr>
              <a:t>, </a:t>
            </a:r>
            <a:endParaRPr lang="ru-RU" sz="3200" b="1" dirty="0" smtClean="0">
              <a:solidFill>
                <a:srgbClr val="002060"/>
              </a:solidFill>
              <a:latin typeface="Arial" panose="020B0604020202020204" pitchFamily="34" charset="0"/>
              <a:cs typeface="Arial" panose="020B0604020202020204" pitchFamily="34" charset="0"/>
            </a:endParaRPr>
          </a:p>
          <a:p>
            <a:pPr lvl="0"/>
            <a:r>
              <a:rPr lang="ru-RU" sz="3200" b="1" dirty="0" smtClean="0">
                <a:solidFill>
                  <a:srgbClr val="002060"/>
                </a:solidFill>
                <a:latin typeface="Arial" panose="020B0604020202020204" pitchFamily="34" charset="0"/>
                <a:cs typeface="Arial" panose="020B0604020202020204" pitchFamily="34" charset="0"/>
              </a:rPr>
              <a:t>лучше выбери</a:t>
            </a:r>
          </a:p>
          <a:p>
            <a:pPr lvl="0"/>
            <a:r>
              <a:rPr lang="ru-RU" sz="3200" b="1" dirty="0" smtClean="0">
                <a:solidFill>
                  <a:srgbClr val="002060"/>
                </a:solidFill>
                <a:latin typeface="Arial" panose="020B0604020202020204" pitchFamily="34" charset="0"/>
                <a:cs typeface="Arial" panose="020B0604020202020204" pitchFamily="34" charset="0"/>
              </a:rPr>
              <a:t>здоровье </a:t>
            </a:r>
            <a:r>
              <a:rPr lang="ru-RU" sz="3200" b="1" dirty="0">
                <a:solidFill>
                  <a:srgbClr val="002060"/>
                </a:solidFill>
                <a:latin typeface="Arial" panose="020B0604020202020204" pitchFamily="34" charset="0"/>
                <a:cs typeface="Arial" panose="020B0604020202020204" pitchFamily="34" charset="0"/>
              </a:rPr>
              <a:t>и </a:t>
            </a:r>
            <a:r>
              <a:rPr lang="ru-RU" sz="3200" b="1" dirty="0" smtClean="0">
                <a:solidFill>
                  <a:srgbClr val="002060"/>
                </a:solidFill>
                <a:latin typeface="Arial" panose="020B0604020202020204" pitchFamily="34" charset="0"/>
                <a:cs typeface="Arial" panose="020B0604020202020204" pitchFamily="34" charset="0"/>
              </a:rPr>
              <a:t>жизнь!</a:t>
            </a:r>
            <a:endParaRPr lang="ru-RU" sz="32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8336953"/>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1674673"/>
            <a:ext cx="7272808" cy="1200329"/>
          </a:xfrm>
          <a:prstGeom prst="rect">
            <a:avLst/>
          </a:prstGeom>
        </p:spPr>
        <p:txBody>
          <a:bodyPr wrap="square">
            <a:spAutoFit/>
          </a:bodyPr>
          <a:lstStyle/>
          <a:p>
            <a:pPr lvl="0" fontAlgn="base">
              <a:spcBef>
                <a:spcPct val="0"/>
              </a:spcBef>
              <a:spcAft>
                <a:spcPct val="0"/>
              </a:spcAft>
            </a:pPr>
            <a:r>
              <a:rPr lang="ru-RU" sz="3600" b="1" i="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Arial" charset="0"/>
              </a:rPr>
              <a:t>Что в молодости посеешь,</a:t>
            </a:r>
          </a:p>
          <a:p>
            <a:pPr lvl="0" fontAlgn="base">
              <a:spcBef>
                <a:spcPct val="0"/>
              </a:spcBef>
              <a:spcAft>
                <a:spcPct val="0"/>
              </a:spcAft>
            </a:pPr>
            <a:r>
              <a:rPr lang="ru-RU" sz="3600" b="1" i="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Arial" charset="0"/>
              </a:rPr>
              <a:t> то в зрелости пожнёшь.</a:t>
            </a:r>
          </a:p>
        </p:txBody>
      </p:sp>
      <p:sp>
        <p:nvSpPr>
          <p:cNvPr id="3" name="TextBox 2"/>
          <p:cNvSpPr txBox="1"/>
          <p:nvPr/>
        </p:nvSpPr>
        <p:spPr>
          <a:xfrm>
            <a:off x="6516216" y="2870991"/>
            <a:ext cx="2173800" cy="369332"/>
          </a:xfrm>
          <a:prstGeom prst="rect">
            <a:avLst/>
          </a:prstGeom>
          <a:noFill/>
        </p:spPr>
        <p:txBody>
          <a:bodyPr wrap="none" rtlCol="0">
            <a:spAutoFit/>
          </a:bodyPr>
          <a:lstStyle/>
          <a:p>
            <a:r>
              <a:rPr lang="ru-RU" b="1" dirty="0" smtClean="0">
                <a:solidFill>
                  <a:srgbClr val="002060"/>
                </a:solidFill>
              </a:rPr>
              <a:t>Народная мудрость</a:t>
            </a:r>
            <a:endParaRPr lang="ru-RU" b="1" dirty="0">
              <a:solidFill>
                <a:srgbClr val="002060"/>
              </a:solidFill>
            </a:endParaRPr>
          </a:p>
        </p:txBody>
      </p:sp>
      <p:pic>
        <p:nvPicPr>
          <p:cNvPr id="4" name="Picture 4"/>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43808" y="3698840"/>
            <a:ext cx="3087960" cy="2674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8567103"/>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31946" y="24312"/>
            <a:ext cx="8352928" cy="2800767"/>
          </a:xfrm>
          <a:prstGeom prst="rect">
            <a:avLst/>
          </a:prstGeom>
        </p:spPr>
        <p:txBody>
          <a:bodyPr wrap="square">
            <a:spAutoFit/>
          </a:bodyPr>
          <a:lstStyle/>
          <a:p>
            <a:pPr lvl="0" algn="ctr">
              <a:defRPr/>
            </a:pPr>
            <a:r>
              <a:rPr lang="ru-RU" sz="4400" b="1" kern="0" dirty="0">
                <a:solidFill>
                  <a:srgbClr val="FF0000"/>
                </a:solidFill>
              </a:rPr>
              <a:t>Здоровый образ жизни – </a:t>
            </a:r>
            <a:r>
              <a:rPr lang="ru-RU" sz="4400" b="1" kern="0" dirty="0" smtClean="0">
                <a:solidFill>
                  <a:srgbClr val="FF0000"/>
                </a:solidFill>
              </a:rPr>
              <a:t/>
            </a:r>
            <a:br>
              <a:rPr lang="ru-RU" sz="4400" b="1" kern="0" dirty="0" smtClean="0">
                <a:solidFill>
                  <a:srgbClr val="FF0000"/>
                </a:solidFill>
              </a:rPr>
            </a:br>
            <a:r>
              <a:rPr lang="ru-RU" sz="4400" b="1" kern="0" dirty="0" smtClean="0">
                <a:solidFill>
                  <a:srgbClr val="FF0000"/>
                </a:solidFill>
              </a:rPr>
              <a:t>это </a:t>
            </a:r>
            <a:r>
              <a:rPr lang="ru-RU" sz="4400" b="1" kern="0" dirty="0">
                <a:solidFill>
                  <a:srgbClr val="FF0000"/>
                </a:solidFill>
              </a:rPr>
              <a:t>такая самоорганизация человека, </a:t>
            </a:r>
            <a:r>
              <a:rPr lang="ru-RU" sz="4400" b="1" kern="0" dirty="0" smtClean="0">
                <a:solidFill>
                  <a:srgbClr val="FF0000"/>
                </a:solidFill>
              </a:rPr>
              <a:t/>
            </a:r>
            <a:br>
              <a:rPr lang="ru-RU" sz="4400" b="1" kern="0" dirty="0" smtClean="0">
                <a:solidFill>
                  <a:srgbClr val="FF0000"/>
                </a:solidFill>
              </a:rPr>
            </a:br>
            <a:r>
              <a:rPr lang="ru-RU" sz="4400" b="1" kern="0" dirty="0" smtClean="0">
                <a:solidFill>
                  <a:srgbClr val="FF0000"/>
                </a:solidFill>
              </a:rPr>
              <a:t>в </a:t>
            </a:r>
            <a:r>
              <a:rPr lang="ru-RU" sz="4400" b="1" kern="0" dirty="0">
                <a:solidFill>
                  <a:srgbClr val="FF0000"/>
                </a:solidFill>
              </a:rPr>
              <a:t>основе которой лежат:</a:t>
            </a:r>
            <a:endParaRPr lang="ru-RU" b="1" kern="0" dirty="0">
              <a:solidFill>
                <a:sysClr val="windowText" lastClr="000000"/>
              </a:solidFill>
            </a:endParaRPr>
          </a:p>
        </p:txBody>
      </p:sp>
      <p:sp>
        <p:nvSpPr>
          <p:cNvPr id="4" name="Прямоугольник 3"/>
          <p:cNvSpPr/>
          <p:nvPr/>
        </p:nvSpPr>
        <p:spPr>
          <a:xfrm>
            <a:off x="319459" y="2708920"/>
            <a:ext cx="8003418" cy="4721292"/>
          </a:xfrm>
          <a:prstGeom prst="rect">
            <a:avLst/>
          </a:prstGeom>
        </p:spPr>
        <p:txBody>
          <a:bodyPr wrap="square">
            <a:spAutoFit/>
          </a:bodyPr>
          <a:lstStyle/>
          <a:p>
            <a:pPr marL="342900" lvl="0" indent="-342900">
              <a:spcBef>
                <a:spcPct val="20000"/>
              </a:spcBef>
              <a:defRPr/>
            </a:pPr>
            <a:r>
              <a:rPr lang="ru-RU" sz="3200" b="1" kern="0" dirty="0">
                <a:solidFill>
                  <a:srgbClr val="002060"/>
                </a:solidFill>
              </a:rPr>
              <a:t>а) исключение всего, что вредит здоровью;</a:t>
            </a:r>
          </a:p>
          <a:p>
            <a:pPr marL="342900" lvl="0" indent="-342900">
              <a:spcBef>
                <a:spcPct val="20000"/>
              </a:spcBef>
              <a:defRPr/>
            </a:pPr>
            <a:r>
              <a:rPr lang="ru-RU" sz="3200" b="1" kern="0" dirty="0">
                <a:solidFill>
                  <a:srgbClr val="002060"/>
                </a:solidFill>
              </a:rPr>
              <a:t>б) рациональное питание;</a:t>
            </a:r>
          </a:p>
          <a:p>
            <a:pPr marL="342900" lvl="0" indent="-342900">
              <a:spcBef>
                <a:spcPct val="20000"/>
              </a:spcBef>
              <a:defRPr/>
            </a:pPr>
            <a:r>
              <a:rPr lang="ru-RU" sz="3200" b="1" kern="0" dirty="0">
                <a:solidFill>
                  <a:srgbClr val="002060"/>
                </a:solidFill>
              </a:rPr>
              <a:t>в) </a:t>
            </a:r>
            <a:r>
              <a:rPr lang="ru-RU" sz="3200" b="1" kern="0" dirty="0" smtClean="0">
                <a:solidFill>
                  <a:srgbClr val="002060"/>
                </a:solidFill>
              </a:rPr>
              <a:t>закаливание и занятие спортом;</a:t>
            </a:r>
          </a:p>
          <a:p>
            <a:pPr marL="342900" indent="-342900">
              <a:spcBef>
                <a:spcPct val="20000"/>
              </a:spcBef>
              <a:defRPr/>
            </a:pPr>
            <a:r>
              <a:rPr lang="ru-RU" sz="3200" b="1" kern="0" dirty="0" smtClean="0">
                <a:solidFill>
                  <a:srgbClr val="002060"/>
                </a:solidFill>
              </a:rPr>
              <a:t>г) двигательная активность;</a:t>
            </a:r>
            <a:r>
              <a:rPr lang="ru-RU" sz="3200" b="1" dirty="0">
                <a:solidFill>
                  <a:srgbClr val="002060"/>
                </a:solidFill>
              </a:rPr>
              <a:t> </a:t>
            </a:r>
            <a:endParaRPr lang="ru-RU" sz="3200" b="1" dirty="0" smtClean="0">
              <a:solidFill>
                <a:srgbClr val="002060"/>
              </a:solidFill>
            </a:endParaRPr>
          </a:p>
          <a:p>
            <a:pPr marL="342900" indent="-342900">
              <a:spcBef>
                <a:spcPct val="20000"/>
              </a:spcBef>
              <a:defRPr/>
            </a:pPr>
            <a:r>
              <a:rPr lang="ru-RU" sz="3200" b="1" dirty="0" smtClean="0">
                <a:solidFill>
                  <a:srgbClr val="002060"/>
                </a:solidFill>
              </a:rPr>
              <a:t>д</a:t>
            </a:r>
            <a:r>
              <a:rPr lang="ru-RU" sz="3200" b="1" dirty="0">
                <a:solidFill>
                  <a:srgbClr val="002060"/>
                </a:solidFill>
              </a:rPr>
              <a:t>) соблюдение режима дня</a:t>
            </a:r>
            <a:r>
              <a:rPr lang="ru-RU" sz="3200" b="1" dirty="0" smtClean="0">
                <a:solidFill>
                  <a:srgbClr val="002060"/>
                </a:solidFill>
              </a:rPr>
              <a:t>;</a:t>
            </a:r>
            <a:r>
              <a:rPr lang="ru-RU" sz="3200" b="1" dirty="0">
                <a:solidFill>
                  <a:srgbClr val="002060"/>
                </a:solidFill>
              </a:rPr>
              <a:t> </a:t>
            </a:r>
            <a:endParaRPr lang="ru-RU" sz="3200" b="1" dirty="0" smtClean="0">
              <a:solidFill>
                <a:srgbClr val="002060"/>
              </a:solidFill>
            </a:endParaRPr>
          </a:p>
          <a:p>
            <a:pPr marL="342900" indent="-342900">
              <a:spcBef>
                <a:spcPct val="20000"/>
              </a:spcBef>
              <a:defRPr/>
            </a:pPr>
            <a:r>
              <a:rPr lang="ru-RU" sz="3200" b="1" dirty="0" smtClean="0">
                <a:solidFill>
                  <a:srgbClr val="002060"/>
                </a:solidFill>
              </a:rPr>
              <a:t>е</a:t>
            </a:r>
            <a:r>
              <a:rPr lang="ru-RU" sz="3200" b="1" dirty="0">
                <a:solidFill>
                  <a:srgbClr val="002060"/>
                </a:solidFill>
              </a:rPr>
              <a:t>) позитивное мышление. </a:t>
            </a:r>
          </a:p>
          <a:p>
            <a:pPr marL="342900" indent="-342900">
              <a:spcBef>
                <a:spcPct val="20000"/>
              </a:spcBef>
              <a:defRPr/>
            </a:pPr>
            <a:endParaRPr lang="ru-RU" sz="3200" b="1" dirty="0">
              <a:solidFill>
                <a:srgbClr val="002060"/>
              </a:solidFill>
            </a:endParaRPr>
          </a:p>
          <a:p>
            <a:pPr marL="342900" lvl="0" indent="-342900">
              <a:spcBef>
                <a:spcPct val="20000"/>
              </a:spcBef>
              <a:defRPr/>
            </a:pPr>
            <a:endParaRPr lang="ru-RU" sz="3200" b="1" kern="0" dirty="0">
              <a:solidFill>
                <a:srgbClr val="002060"/>
              </a:solidFill>
            </a:endParaRPr>
          </a:p>
        </p:txBody>
      </p:sp>
    </p:spTree>
    <p:extLst>
      <p:ext uri="{BB962C8B-B14F-4D97-AF65-F5344CB8AC3E}">
        <p14:creationId xmlns:p14="http://schemas.microsoft.com/office/powerpoint/2010/main" val="4241573626"/>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62" y="260648"/>
            <a:ext cx="9134038" cy="1200329"/>
          </a:xfrm>
          <a:prstGeom prst="rect">
            <a:avLst/>
          </a:prstGeom>
        </p:spPr>
        <p:txBody>
          <a:bodyPr wrap="square">
            <a:spAutoFit/>
          </a:bodyPr>
          <a:lstStyle/>
          <a:p>
            <a:pPr lvl="0" algn="ctr"/>
            <a:r>
              <a:rPr lang="ru-RU" sz="3600" b="1" dirty="0">
                <a:solidFill>
                  <a:srgbClr val="002060"/>
                </a:solidFill>
                <a:latin typeface="Arial" panose="020B0604020202020204" pitchFamily="34" charset="0"/>
                <a:cs typeface="Arial" panose="020B0604020202020204" pitchFamily="34" charset="0"/>
              </a:rPr>
              <a:t>Хорошее здоровье – основа долгой, счастливой и полноценной жизни. </a:t>
            </a:r>
          </a:p>
        </p:txBody>
      </p:sp>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470" y="1645616"/>
            <a:ext cx="9144000" cy="5229200"/>
          </a:xfrm>
          <a:prstGeom prst="rect">
            <a:avLst/>
          </a:prstGeom>
        </p:spPr>
      </p:pic>
    </p:spTree>
    <p:extLst>
      <p:ext uri="{BB962C8B-B14F-4D97-AF65-F5344CB8AC3E}">
        <p14:creationId xmlns:p14="http://schemas.microsoft.com/office/powerpoint/2010/main" val="1763892232"/>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KDBS\User\Читальный зал\зож\Алена ЗОЖ\1 стоп\21-05-016.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83768" y="243209"/>
            <a:ext cx="3764757" cy="513000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49721" y="5373216"/>
            <a:ext cx="8352928" cy="369332"/>
          </a:xfrm>
          <a:prstGeom prst="rect">
            <a:avLst/>
          </a:prstGeom>
        </p:spPr>
        <p:txBody>
          <a:bodyPr wrap="square">
            <a:spAutoFit/>
          </a:bodyPr>
          <a:lstStyle/>
          <a:p>
            <a:r>
              <a:rPr lang="ru-RU" dirty="0">
                <a:latin typeface="Segoe Print"/>
                <a:ea typeface="Times New Roman"/>
              </a:rPr>
              <a:t> </a:t>
            </a:r>
            <a:endParaRPr lang="ru-RU" sz="2000" dirty="0">
              <a:effectLst/>
              <a:latin typeface="Times New Roman"/>
              <a:ea typeface="Times New Roman"/>
            </a:endParaRPr>
          </a:p>
        </p:txBody>
      </p:sp>
      <p:sp>
        <p:nvSpPr>
          <p:cNvPr id="3" name="Прямоугольник 2"/>
          <p:cNvSpPr/>
          <p:nvPr/>
        </p:nvSpPr>
        <p:spPr>
          <a:xfrm>
            <a:off x="539552" y="5703280"/>
            <a:ext cx="8363097" cy="830997"/>
          </a:xfrm>
          <a:prstGeom prst="rect">
            <a:avLst/>
          </a:prstGeom>
        </p:spPr>
        <p:txBody>
          <a:bodyPr wrap="square">
            <a:spAutoFit/>
          </a:bodyPr>
          <a:lstStyle/>
          <a:p>
            <a:r>
              <a:rPr lang="ru-RU" dirty="0">
                <a:latin typeface="Segoe Print"/>
                <a:ea typeface="Times New Roman"/>
              </a:rPr>
              <a:t> </a:t>
            </a:r>
            <a:r>
              <a:rPr lang="ru-RU" sz="2400" dirty="0">
                <a:latin typeface="Segoe Print"/>
                <a:ea typeface="Times New Roman"/>
              </a:rPr>
              <a:t>Здоровье - наша главная копилка. Что положим в нее, на то и будем жить всю жизнь.</a:t>
            </a:r>
            <a:endParaRPr lang="ru-RU" sz="2400" dirty="0">
              <a:effectLst/>
              <a:latin typeface="Times New Roman"/>
              <a:ea typeface="Times New Roman"/>
            </a:endParaRPr>
          </a:p>
        </p:txBody>
      </p:sp>
    </p:spTree>
    <p:extLst>
      <p:ext uri="{BB962C8B-B14F-4D97-AF65-F5344CB8AC3E}">
        <p14:creationId xmlns:p14="http://schemas.microsoft.com/office/powerpoint/2010/main" val="4286434311"/>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443841"/>
            <a:ext cx="8352928" cy="4154984"/>
          </a:xfrm>
          <a:prstGeom prst="rect">
            <a:avLst/>
          </a:prstGeom>
        </p:spPr>
        <p:txBody>
          <a:bodyPr wrap="square">
            <a:spAutoFit/>
          </a:bodyPr>
          <a:lstStyle/>
          <a:p>
            <a:r>
              <a:rPr lang="ru-RU" sz="2400" dirty="0">
                <a:latin typeface="Segoe Print"/>
                <a:ea typeface="Times New Roman"/>
              </a:rPr>
              <a:t>Твое здоровье — чистый воздух, вода и пища. Вставай утром с радостью, ложись спать с улыбкой. Ты радуешься, улыбаешься — значит, ты здоров. Не лечи болезнь, лечи свою жизнь, живи по законам природы, разума. Когда нет здоровья, молчит мудрость, не может расцвести искусство, не играют силы, бесполезно богатство и бессилен разум. </a:t>
            </a:r>
            <a:endParaRPr lang="ru-RU" sz="2400" dirty="0">
              <a:latin typeface="Times New Roman"/>
              <a:ea typeface="Times New Roman"/>
            </a:endParaRPr>
          </a:p>
          <a:p>
            <a:r>
              <a:rPr lang="ru-RU" sz="2400" dirty="0">
                <a:latin typeface="Segoe Print"/>
                <a:ea typeface="Times New Roman"/>
              </a:rPr>
              <a:t>                                                                                                         </a:t>
            </a:r>
            <a:r>
              <a:rPr lang="ru-RU" sz="2400" dirty="0" smtClean="0">
                <a:latin typeface="Segoe Print"/>
                <a:ea typeface="Times New Roman"/>
              </a:rPr>
              <a:t>                                                     Геродот, </a:t>
            </a:r>
            <a:r>
              <a:rPr lang="ru-RU" sz="2400" dirty="0">
                <a:latin typeface="Segoe Print"/>
                <a:ea typeface="Times New Roman"/>
              </a:rPr>
              <a:t>484 г. до нашей эры</a:t>
            </a:r>
          </a:p>
        </p:txBody>
      </p:sp>
    </p:spTree>
    <p:extLst>
      <p:ext uri="{BB962C8B-B14F-4D97-AF65-F5344CB8AC3E}">
        <p14:creationId xmlns:p14="http://schemas.microsoft.com/office/powerpoint/2010/main" val="3414764030"/>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763864"/>
            <a:ext cx="8964488" cy="1754326"/>
          </a:xfrm>
          <a:prstGeom prst="rect">
            <a:avLst/>
          </a:prstGeom>
          <a:noFill/>
        </p:spPr>
        <p:txBody>
          <a:bodyPr wrap="square" rtlCol="0">
            <a:spAutoFit/>
          </a:bodyPr>
          <a:lstStyle/>
          <a:p>
            <a:pPr algn="ctr"/>
            <a:r>
              <a:rPr lang="ru-RU" sz="3600" b="1" dirty="0" smtClean="0">
                <a:solidFill>
                  <a:srgbClr val="002060"/>
                </a:solidFill>
                <a:latin typeface="Arial" panose="020B0604020202020204" pitchFamily="34" charset="0"/>
                <a:cs typeface="Arial" panose="020B0604020202020204" pitchFamily="34" charset="0"/>
              </a:rPr>
              <a:t>Состояние здоровья человека,</a:t>
            </a:r>
          </a:p>
          <a:p>
            <a:pPr algn="ctr"/>
            <a:r>
              <a:rPr lang="ru-RU" sz="3600" b="1" dirty="0" smtClean="0">
                <a:solidFill>
                  <a:srgbClr val="002060"/>
                </a:solidFill>
                <a:latin typeface="Arial" panose="020B0604020202020204" pitchFamily="34" charset="0"/>
                <a:cs typeface="Arial" panose="020B0604020202020204" pitchFamily="34" charset="0"/>
              </a:rPr>
              <a:t>в основном, зависит от того, </a:t>
            </a:r>
          </a:p>
          <a:p>
            <a:pPr algn="ctr"/>
            <a:r>
              <a:rPr lang="ru-RU" sz="3600" b="1" dirty="0" smtClean="0">
                <a:solidFill>
                  <a:srgbClr val="002060"/>
                </a:solidFill>
                <a:latin typeface="Arial" panose="020B0604020202020204" pitchFamily="34" charset="0"/>
                <a:cs typeface="Arial" panose="020B0604020202020204" pitchFamily="34" charset="0"/>
              </a:rPr>
              <a:t>как сам человек к нему относится.</a:t>
            </a:r>
            <a:endParaRPr lang="ru-RU" sz="3600" b="1" dirty="0">
              <a:solidFill>
                <a:srgbClr val="002060"/>
              </a:solidFill>
              <a:latin typeface="Arial" panose="020B0604020202020204" pitchFamily="34" charset="0"/>
              <a:cs typeface="Arial" panose="020B0604020202020204" pitchFamily="34" charset="0"/>
            </a:endParaRPr>
          </a:p>
        </p:txBody>
      </p:sp>
      <p:sp>
        <p:nvSpPr>
          <p:cNvPr id="3" name="TextBox 2"/>
          <p:cNvSpPr txBox="1"/>
          <p:nvPr/>
        </p:nvSpPr>
        <p:spPr>
          <a:xfrm>
            <a:off x="403202" y="3140968"/>
            <a:ext cx="8712963" cy="2862322"/>
          </a:xfrm>
          <a:prstGeom prst="rect">
            <a:avLst/>
          </a:prstGeom>
          <a:noFill/>
        </p:spPr>
        <p:txBody>
          <a:bodyPr wrap="none" rtlCol="0">
            <a:spAutoFit/>
          </a:bodyPr>
          <a:lstStyle/>
          <a:p>
            <a:pPr algn="ctr"/>
            <a:r>
              <a:rPr lang="ru-RU" sz="3600" b="1" dirty="0" smtClean="0">
                <a:solidFill>
                  <a:srgbClr val="002060"/>
                </a:solidFill>
                <a:latin typeface="Arial" panose="020B0604020202020204" pitchFamily="34" charset="0"/>
                <a:cs typeface="Arial" panose="020B0604020202020204" pitchFamily="34" charset="0"/>
              </a:rPr>
              <a:t>Здоровье является высочайшей </a:t>
            </a:r>
          </a:p>
          <a:p>
            <a:pPr algn="ctr"/>
            <a:r>
              <a:rPr lang="ru-RU" sz="3600" b="1" dirty="0" smtClean="0">
                <a:solidFill>
                  <a:srgbClr val="002060"/>
                </a:solidFill>
                <a:latin typeface="Arial" panose="020B0604020202020204" pitchFamily="34" charset="0"/>
                <a:cs typeface="Arial" panose="020B0604020202020204" pitchFamily="34" charset="0"/>
              </a:rPr>
              <a:t>ценностью для человека и помогает </a:t>
            </a:r>
          </a:p>
          <a:p>
            <a:pPr algn="ctr"/>
            <a:r>
              <a:rPr lang="ru-RU" sz="3600" b="1" dirty="0">
                <a:solidFill>
                  <a:srgbClr val="002060"/>
                </a:solidFill>
                <a:latin typeface="Arial" panose="020B0604020202020204" pitchFamily="34" charset="0"/>
                <a:cs typeface="Arial" panose="020B0604020202020204" pitchFamily="34" charset="0"/>
              </a:rPr>
              <a:t>е</a:t>
            </a:r>
            <a:r>
              <a:rPr lang="ru-RU" sz="3600" b="1" dirty="0" smtClean="0">
                <a:solidFill>
                  <a:srgbClr val="002060"/>
                </a:solidFill>
                <a:latin typeface="Arial" panose="020B0604020202020204" pitchFamily="34" charset="0"/>
                <a:cs typeface="Arial" panose="020B0604020202020204" pitchFamily="34" charset="0"/>
              </a:rPr>
              <a:t>му на протяжении всей жизни</a:t>
            </a:r>
          </a:p>
          <a:p>
            <a:pPr algn="ctr"/>
            <a:r>
              <a:rPr lang="ru-RU" sz="3600" b="1" dirty="0" smtClean="0">
                <a:solidFill>
                  <a:srgbClr val="002060"/>
                </a:solidFill>
                <a:latin typeface="Arial" panose="020B0604020202020204" pitchFamily="34" charset="0"/>
                <a:cs typeface="Arial" panose="020B0604020202020204" pitchFamily="34" charset="0"/>
              </a:rPr>
              <a:t>пользоваться радостями и избегать</a:t>
            </a:r>
          </a:p>
          <a:p>
            <a:pPr algn="ctr"/>
            <a:r>
              <a:rPr lang="ru-RU" sz="3600" b="1" dirty="0" smtClean="0">
                <a:solidFill>
                  <a:srgbClr val="002060"/>
                </a:solidFill>
                <a:latin typeface="Arial" panose="020B0604020202020204" pitchFamily="34" charset="0"/>
                <a:cs typeface="Arial" panose="020B0604020202020204" pitchFamily="34" charset="0"/>
              </a:rPr>
              <a:t>страданий.</a:t>
            </a:r>
            <a:endParaRPr lang="ru-RU" sz="3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6076884"/>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348880"/>
            <a:ext cx="8091382" cy="923330"/>
          </a:xfrm>
          <a:prstGeom prst="rect">
            <a:avLst/>
          </a:prstGeom>
          <a:noFill/>
        </p:spPr>
        <p:txBody>
          <a:bodyPr wrap="none" rtlCol="0">
            <a:spAutoFit/>
          </a:bodyPr>
          <a:lstStyle/>
          <a:p>
            <a:r>
              <a:rPr lang="ru-RU" sz="5400" b="1" dirty="0" smtClean="0">
                <a:solidFill>
                  <a:srgbClr val="002060"/>
                </a:solidFill>
              </a:rPr>
              <a:t>Благодарим за внимание!</a:t>
            </a:r>
            <a:endParaRPr lang="ru-RU" sz="5400" b="1" dirty="0">
              <a:solidFill>
                <a:srgbClr val="002060"/>
              </a:solidFill>
            </a:endParaRPr>
          </a:p>
        </p:txBody>
      </p:sp>
    </p:spTree>
    <p:extLst>
      <p:ext uri="{BB962C8B-B14F-4D97-AF65-F5344CB8AC3E}">
        <p14:creationId xmlns:p14="http://schemas.microsoft.com/office/powerpoint/2010/main" val="401732509"/>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KDBS\User\Читальный зал\зож\Алена ЗОЖ\1 стоп\21-05-00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1560" y="256485"/>
            <a:ext cx="2612568" cy="406526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1520" y="4797152"/>
            <a:ext cx="9144000" cy="2893100"/>
          </a:xfrm>
          <a:prstGeom prst="rect">
            <a:avLst/>
          </a:prstGeom>
        </p:spPr>
        <p:txBody>
          <a:bodyPr wrap="square">
            <a:spAutoFit/>
          </a:bodyPr>
          <a:lstStyle/>
          <a:p>
            <a:r>
              <a:rPr lang="ru-RU" sz="3200" dirty="0">
                <a:latin typeface="Segoe Print"/>
                <a:ea typeface="Times New Roman"/>
              </a:rPr>
              <a:t>Надо непременно встряхивать себя физически, чтобы быть здоровым нравственно. </a:t>
            </a:r>
            <a:endParaRPr lang="ru-RU" sz="3200" dirty="0" smtClean="0">
              <a:latin typeface="Segoe Print"/>
              <a:ea typeface="Times New Roman"/>
            </a:endParaRPr>
          </a:p>
          <a:p>
            <a:r>
              <a:rPr lang="ru-RU" sz="3200" dirty="0">
                <a:latin typeface="Segoe Print"/>
                <a:ea typeface="Times New Roman"/>
              </a:rPr>
              <a:t> </a:t>
            </a:r>
            <a:r>
              <a:rPr lang="ru-RU" sz="3200" dirty="0" smtClean="0">
                <a:latin typeface="Segoe Print"/>
                <a:ea typeface="Times New Roman"/>
              </a:rPr>
              <a:t>                                        </a:t>
            </a:r>
            <a:r>
              <a:rPr lang="ru-RU" sz="2000" dirty="0" smtClean="0">
                <a:latin typeface="Segoe Print"/>
                <a:ea typeface="Times New Roman"/>
              </a:rPr>
              <a:t>Л. Толстой</a:t>
            </a:r>
            <a:endParaRPr lang="ru-RU" sz="2000" dirty="0">
              <a:latin typeface="Times New Roman"/>
              <a:ea typeface="Times New Roman"/>
            </a:endParaRPr>
          </a:p>
          <a:p>
            <a:r>
              <a:rPr lang="ru-RU" dirty="0">
                <a:latin typeface="Segoe Print"/>
                <a:ea typeface="Calibri"/>
                <a:cs typeface="Times New Roman"/>
              </a:rPr>
              <a:t>                                                                            </a:t>
            </a:r>
            <a:r>
              <a:rPr lang="ru-RU" dirty="0" smtClean="0">
                <a:latin typeface="Segoe Print"/>
                <a:ea typeface="Calibri"/>
                <a:cs typeface="Times New Roman"/>
              </a:rPr>
              <a:t>               </a:t>
            </a:r>
            <a:r>
              <a:rPr lang="ru-RU" dirty="0">
                <a:latin typeface="Segoe Print"/>
                <a:ea typeface="Calibri"/>
                <a:cs typeface="Times New Roman"/>
              </a:rPr>
              <a:t>                                                                                                                                   </a:t>
            </a:r>
            <a:endParaRPr lang="ru-RU" dirty="0"/>
          </a:p>
        </p:txBody>
      </p:sp>
      <p:sp>
        <p:nvSpPr>
          <p:cNvPr id="4" name="Прямоугольник 3"/>
          <p:cNvSpPr/>
          <p:nvPr/>
        </p:nvSpPr>
        <p:spPr>
          <a:xfrm>
            <a:off x="3672502" y="1225783"/>
            <a:ext cx="4679410" cy="3139321"/>
          </a:xfrm>
          <a:prstGeom prst="rect">
            <a:avLst/>
          </a:prstGeom>
        </p:spPr>
        <p:txBody>
          <a:bodyPr wrap="square">
            <a:spAutoFit/>
          </a:bodyPr>
          <a:lstStyle/>
          <a:p>
            <a:r>
              <a:rPr lang="ru-RU" dirty="0"/>
              <a:t>Большинство людей ошибочно думают, </a:t>
            </a:r>
            <a:r>
              <a:rPr lang="ru-RU" dirty="0" smtClean="0"/>
              <a:t>что, </a:t>
            </a:r>
            <a:r>
              <a:rPr lang="ru-RU" dirty="0"/>
              <a:t>для того чтобы быть здоровым, необходимо следовать строгой диете и проводить много времени в тренажерном зале. Но это не совсем так. Вы можете обрести здоровье благодаря нескольким простым правилам в своей повседневной жизни. Возьмите за привычку делать выбор в пользу своего здоровья, когда вопрос касается еды, отдыха, спорта и сна. Чем раньше вы начнете, тем быстрее почувствуете себя лучше! </a:t>
            </a:r>
          </a:p>
        </p:txBody>
      </p:sp>
      <p:sp>
        <p:nvSpPr>
          <p:cNvPr id="3" name="TextBox 2"/>
          <p:cNvSpPr txBox="1"/>
          <p:nvPr/>
        </p:nvSpPr>
        <p:spPr>
          <a:xfrm>
            <a:off x="3672502" y="256484"/>
            <a:ext cx="4427890" cy="584775"/>
          </a:xfrm>
          <a:prstGeom prst="rect">
            <a:avLst/>
          </a:prstGeom>
          <a:noFill/>
        </p:spPr>
        <p:txBody>
          <a:bodyPr wrap="square" rtlCol="0">
            <a:spAutoFit/>
          </a:bodyPr>
          <a:lstStyle/>
          <a:p>
            <a:r>
              <a:rPr lang="ru-RU" sz="1600" b="1" dirty="0" smtClean="0"/>
              <a:t>Как быть здоровым. </a:t>
            </a:r>
            <a:r>
              <a:rPr lang="ru-RU" sz="1600" dirty="0" smtClean="0"/>
              <a:t>– Москва : Медицина, 1990. 240 с.</a:t>
            </a:r>
            <a:endParaRPr lang="ru-RU" sz="1600" dirty="0"/>
          </a:p>
        </p:txBody>
      </p:sp>
    </p:spTree>
    <p:extLst>
      <p:ext uri="{BB962C8B-B14F-4D97-AF65-F5344CB8AC3E}">
        <p14:creationId xmlns:p14="http://schemas.microsoft.com/office/powerpoint/2010/main" val="3201837725"/>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1914</TotalTime>
  <Words>4383</Words>
  <Application>Microsoft Office PowerPoint</Application>
  <PresentationFormat>Экран (4:3)</PresentationFormat>
  <Paragraphs>313</Paragraphs>
  <Slides>82</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82</vt:i4>
      </vt:variant>
    </vt:vector>
  </HeadingPairs>
  <TitlesOfParts>
    <vt:vector size="91" baseType="lpstr">
      <vt:lpstr>Arial Unicode MS</vt:lpstr>
      <vt:lpstr>Arial</vt:lpstr>
      <vt:lpstr>Arial Narrow</vt:lpstr>
      <vt:lpstr>Calibri</vt:lpstr>
      <vt:lpstr>Scada</vt:lpstr>
      <vt:lpstr>Segoe Print</vt:lpstr>
      <vt:lpstr>Times New Roman</vt:lpstr>
      <vt:lpstr>Тема Office</vt:lpstr>
      <vt:lpstr>1_Тема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dc:creator>
  <cp:lastModifiedBy>Максим Качанов</cp:lastModifiedBy>
  <cp:revision>199</cp:revision>
  <dcterms:created xsi:type="dcterms:W3CDTF">2020-05-20T01:27:33Z</dcterms:created>
  <dcterms:modified xsi:type="dcterms:W3CDTF">2020-06-15T07:42:25Z</dcterms:modified>
</cp:coreProperties>
</file>